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5"/>
  </p:notesMasterIdLst>
  <p:handoutMasterIdLst>
    <p:handoutMasterId r:id="rId16"/>
  </p:handoutMasterIdLst>
  <p:sldIdLst>
    <p:sldId id="256" r:id="rId3"/>
    <p:sldId id="265" r:id="rId4"/>
    <p:sldId id="267" r:id="rId5"/>
    <p:sldId id="259" r:id="rId6"/>
    <p:sldId id="273" r:id="rId7"/>
    <p:sldId id="266" r:id="rId8"/>
    <p:sldId id="274" r:id="rId9"/>
    <p:sldId id="269" r:id="rId10"/>
    <p:sldId id="270" r:id="rId11"/>
    <p:sldId id="271" r:id="rId12"/>
    <p:sldId id="275" r:id="rId13"/>
    <p:sldId id="268" r:id="rId14"/>
  </p:sldIdLst>
  <p:sldSz cx="6858000" cy="9144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lyn Bradley" initials="JB" lastIdx="3" clrIdx="0">
    <p:extLst>
      <p:ext uri="{19B8F6BF-5375-455C-9EA6-DF929625EA0E}">
        <p15:presenceInfo xmlns:p15="http://schemas.microsoft.com/office/powerpoint/2012/main" userId="S-1-5-21-67773407-988156147-957028912-4969" providerId="AD"/>
      </p:ext>
    </p:extLst>
  </p:cmAuthor>
  <p:cmAuthor id="2" name="Madeline DeMarco" initials="MD" lastIdx="1" clrIdx="1">
    <p:extLst>
      <p:ext uri="{19B8F6BF-5375-455C-9EA6-DF929625EA0E}">
        <p15:presenceInfo xmlns:p15="http://schemas.microsoft.com/office/powerpoint/2012/main" userId="S-1-5-21-67773407-988156147-957028912-78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DFC"/>
    <a:srgbClr val="720B47"/>
    <a:srgbClr val="134B84"/>
    <a:srgbClr val="78154E"/>
    <a:srgbClr val="78144E"/>
    <a:srgbClr val="CC3300"/>
    <a:srgbClr val="040404"/>
    <a:srgbClr val="FF9900"/>
    <a:srgbClr val="0080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0" autoAdjust="0"/>
    <p:restoredTop sz="94660"/>
  </p:normalViewPr>
  <p:slideViewPr>
    <p:cSldViewPr>
      <p:cViewPr varScale="1">
        <p:scale>
          <a:sx n="82" d="100"/>
          <a:sy n="82" d="100"/>
        </p:scale>
        <p:origin x="2934" y="102"/>
      </p:cViewPr>
      <p:guideLst>
        <p:guide orient="horz" pos="2880"/>
        <p:guide pos="216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30" d="100"/>
          <a:sy n="30" d="100"/>
        </p:scale>
        <p:origin x="-1188" y="-9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2.3439564754704567E-3"/>
          <c:w val="1"/>
          <c:h val="0.99137286596683027"/>
        </c:manualLayout>
      </c:layout>
      <c:pie3DChart>
        <c:varyColors val="1"/>
        <c:ser>
          <c:idx val="0"/>
          <c:order val="0"/>
          <c:tx>
            <c:strRef>
              <c:f>Sheet1!$B$1</c:f>
              <c:strCache>
                <c:ptCount val="1"/>
                <c:pt idx="0">
                  <c:v>Column1</c:v>
                </c:pt>
              </c:strCache>
            </c:strRef>
          </c:tx>
          <c:explosion val="25"/>
          <c:dLbls>
            <c:dLbl>
              <c:idx val="0"/>
              <c:layout>
                <c:manualLayout>
                  <c:x val="-0.14314488188976385"/>
                  <c:y val="-0.14362619950325375"/>
                </c:manualLayout>
              </c:layout>
              <c:tx>
                <c:rich>
                  <a:bodyPr/>
                  <a:lstStyle/>
                  <a:p>
                    <a:pPr>
                      <a:defRPr sz="1200" b="1">
                        <a:solidFill>
                          <a:schemeClr val="tx1"/>
                        </a:solidFill>
                      </a:defRPr>
                    </a:pPr>
                    <a:r>
                      <a:rPr lang="en-US" sz="1100" b="1" dirty="0">
                        <a:solidFill>
                          <a:schemeClr val="tx1"/>
                        </a:solidFill>
                      </a:rPr>
                      <a:t>INPATIENT</a:t>
                    </a:r>
                    <a:r>
                      <a:rPr lang="en-US" sz="1100" b="1" dirty="0" smtClean="0">
                        <a:solidFill>
                          <a:schemeClr val="tx1"/>
                        </a:solidFill>
                      </a:rPr>
                      <a:t>/ RESIDENTIAL </a:t>
                    </a:r>
                    <a:r>
                      <a:rPr lang="en-US" sz="1200" b="1" dirty="0" smtClean="0">
                        <a:solidFill>
                          <a:schemeClr val="tx1"/>
                        </a:solidFill>
                      </a:rPr>
                      <a:t>$12,197,309</a:t>
                    </a:r>
                    <a:endParaRPr lang="en-US" sz="1100" b="1" dirty="0">
                      <a:solidFill>
                        <a:schemeClr val="tx1"/>
                      </a:solidFill>
                    </a:endParaRPr>
                  </a:p>
                </c:rich>
              </c:tx>
              <c:numFmt formatCode="&quot;$&quot;#,##0" sourceLinked="0"/>
              <c:sp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1C5-437E-A8E0-C986BA2D2208}"/>
                </c:ext>
              </c:extLst>
            </c:dLbl>
            <c:dLbl>
              <c:idx val="1"/>
              <c:layout/>
              <c:tx>
                <c:rich>
                  <a:bodyPr/>
                  <a:lstStyle/>
                  <a:p>
                    <a:r>
                      <a:rPr lang="en-US" dirty="0">
                        <a:solidFill>
                          <a:schemeClr val="tx1"/>
                        </a:solidFill>
                      </a:rPr>
                      <a:t>MI </a:t>
                    </a:r>
                    <a:r>
                      <a:rPr lang="en-US" dirty="0" smtClean="0">
                        <a:solidFill>
                          <a:schemeClr val="tx1"/>
                        </a:solidFill>
                      </a:rPr>
                      <a:t>SERVICES</a:t>
                    </a:r>
                    <a:r>
                      <a:rPr lang="en-US" dirty="0">
                        <a:solidFill>
                          <a:schemeClr val="tx1"/>
                        </a:solidFill>
                      </a:rPr>
                      <a:t>, </a:t>
                    </a:r>
                    <a:r>
                      <a:rPr lang="en-US" dirty="0" smtClean="0">
                        <a:solidFill>
                          <a:schemeClr val="tx1"/>
                        </a:solidFill>
                      </a:rPr>
                      <a:t>$4,760,498</a:t>
                    </a:r>
                    <a:endParaRPr lang="en-US" dirty="0">
                      <a:solidFill>
                        <a:schemeClr val="tx1"/>
                      </a:solidFill>
                    </a:endParaRPr>
                  </a:p>
                </c:rich>
              </c:tx>
              <c:dLblPos val="ct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1C5-437E-A8E0-C986BA2D2208}"/>
                </c:ext>
              </c:extLst>
            </c:dLbl>
            <c:dLbl>
              <c:idx val="2"/>
              <c:layout>
                <c:manualLayout>
                  <c:x val="5.7684514435695541E-2"/>
                  <c:y val="1.4299442619940636E-2"/>
                </c:manualLayout>
              </c:layout>
              <c:tx>
                <c:rich>
                  <a:bodyPr/>
                  <a:lstStyle/>
                  <a:p>
                    <a:pPr>
                      <a:defRPr sz="1200" b="1">
                        <a:solidFill>
                          <a:schemeClr val="tx1"/>
                        </a:solidFill>
                      </a:defRPr>
                    </a:pPr>
                    <a:r>
                      <a:rPr lang="en-US" dirty="0" smtClean="0">
                        <a:solidFill>
                          <a:schemeClr val="tx1"/>
                        </a:solidFill>
                      </a:rPr>
                      <a:t>DD SERVICES $2,680,851</a:t>
                    </a:r>
                    <a:endParaRPr lang="en-US" dirty="0">
                      <a:solidFill>
                        <a:schemeClr val="tx1"/>
                      </a:solidFill>
                    </a:endParaRPr>
                  </a:p>
                </c:rich>
              </c:tx>
              <c:numFmt formatCode="&quot;$&quot;#,##0" sourceLinked="0"/>
              <c:sp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1C5-437E-A8E0-C986BA2D2208}"/>
                </c:ext>
              </c:extLst>
            </c:dLbl>
            <c:dLbl>
              <c:idx val="3"/>
              <c:layout>
                <c:manualLayout>
                  <c:x val="-7.5888013998249833E-4"/>
                  <c:y val="-1.6725220324163795E-2"/>
                </c:manualLayout>
              </c:layout>
              <c:tx>
                <c:rich>
                  <a:bodyPr/>
                  <a:lstStyle/>
                  <a:p>
                    <a:pPr algn="ctr" rtl="0">
                      <a:defRPr lang="en-US" sz="1200" b="1" i="0" u="none" strike="noStrike" kern="1200" baseline="0" dirty="0">
                        <a:solidFill>
                          <a:srgbClr val="040404"/>
                        </a:solidFill>
                        <a:latin typeface="+mn-lt"/>
                        <a:ea typeface="+mn-ea"/>
                        <a:cs typeface="+mn-cs"/>
                      </a:defRPr>
                    </a:pPr>
                    <a:r>
                      <a:rPr lang="en-US" sz="1200" b="1" i="0" u="none" strike="noStrike" kern="1200" baseline="0" dirty="0" smtClean="0">
                        <a:solidFill>
                          <a:srgbClr val="040404"/>
                        </a:solidFill>
                        <a:latin typeface="+mn-lt"/>
                        <a:ea typeface="+mn-ea"/>
                        <a:cs typeface="+mn-cs"/>
                      </a:rPr>
                      <a:t>ADMIN SUPPORT $1,988,711</a:t>
                    </a:r>
                    <a:endParaRPr lang="en-US" sz="1200" b="1" i="0" u="none" strike="noStrike" kern="1200" baseline="0" dirty="0">
                      <a:solidFill>
                        <a:srgbClr val="040404"/>
                      </a:solidFill>
                      <a:latin typeface="+mn-lt"/>
                      <a:ea typeface="+mn-ea"/>
                      <a:cs typeface="+mn-cs"/>
                    </a:endParaRPr>
                  </a:p>
                </c:rich>
              </c:tx>
              <c:numFmt formatCode="&quot;$&quot;#,##0" sourceLinked="0"/>
              <c:sp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1C5-437E-A8E0-C986BA2D2208}"/>
                </c:ext>
              </c:extLst>
            </c:dLbl>
            <c:dLbl>
              <c:idx val="4"/>
              <c:layout>
                <c:manualLayout>
                  <c:x val="4.7328783902012249E-2"/>
                  <c:y val="0"/>
                </c:manualLayout>
              </c:layout>
              <c:tx>
                <c:rich>
                  <a:bodyPr/>
                  <a:lstStyle/>
                  <a:p>
                    <a:r>
                      <a:rPr lang="en-US" dirty="0">
                        <a:solidFill>
                          <a:srgbClr val="040404"/>
                        </a:solidFill>
                      </a:rPr>
                      <a:t>RECIPIENT RIGHTS, </a:t>
                    </a:r>
                    <a:r>
                      <a:rPr lang="en-US" dirty="0" smtClean="0">
                        <a:solidFill>
                          <a:srgbClr val="040404"/>
                        </a:solidFill>
                      </a:rPr>
                      <a:t>$106,476</a:t>
                    </a:r>
                    <a:endParaRPr lang="en-US" dirty="0">
                      <a:solidFill>
                        <a:srgbClr val="040404"/>
                      </a:solidFill>
                    </a:endParaRP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1C5-437E-A8E0-C986BA2D2208}"/>
                </c:ext>
              </c:extLst>
            </c:dLbl>
            <c:dLbl>
              <c:idx val="5"/>
              <c:layout>
                <c:manualLayout>
                  <c:x val="9.7223447069116356E-2"/>
                  <c:y val="4.5851360410889171E-3"/>
                </c:manualLayout>
              </c:layout>
              <c:tx>
                <c:rich>
                  <a:bodyPr/>
                  <a:lstStyle/>
                  <a:p>
                    <a:pPr>
                      <a:defRPr sz="1200" b="1">
                        <a:solidFill>
                          <a:srgbClr val="040404"/>
                        </a:solidFill>
                      </a:defRPr>
                    </a:pPr>
                    <a:r>
                      <a:rPr lang="en-US" dirty="0">
                        <a:solidFill>
                          <a:srgbClr val="040404"/>
                        </a:solidFill>
                      </a:rPr>
                      <a:t>SUD, </a:t>
                    </a:r>
                    <a:endParaRPr lang="en-US" dirty="0" smtClean="0">
                      <a:solidFill>
                        <a:srgbClr val="040404"/>
                      </a:solidFill>
                    </a:endParaRPr>
                  </a:p>
                  <a:p>
                    <a:pPr>
                      <a:defRPr sz="1200" b="1">
                        <a:solidFill>
                          <a:srgbClr val="040404"/>
                        </a:solidFill>
                      </a:defRPr>
                    </a:pPr>
                    <a:r>
                      <a:rPr lang="en-US" dirty="0" smtClean="0">
                        <a:solidFill>
                          <a:srgbClr val="040404"/>
                        </a:solidFill>
                      </a:rPr>
                      <a:t>$1,689,398</a:t>
                    </a:r>
                    <a:endParaRPr lang="en-US" dirty="0">
                      <a:solidFill>
                        <a:srgbClr val="040404"/>
                      </a:solidFill>
                    </a:endParaRPr>
                  </a:p>
                </c:rich>
              </c:tx>
              <c:numFmt formatCode="&quot;$&quot;#,##0" sourceLinked="0"/>
              <c:spPr>
                <a:noFill/>
                <a:ln>
                  <a:noFill/>
                </a:ln>
                <a:effectLst/>
              </c:sp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1C5-437E-A8E0-C986BA2D2208}"/>
                </c:ext>
              </c:extLst>
            </c:dLbl>
            <c:numFmt formatCode="&quot;$&quot;#,##0" sourceLinked="0"/>
            <c:spPr>
              <a:noFill/>
              <a:ln>
                <a:noFill/>
              </a:ln>
              <a:effectLst/>
            </c:spPr>
            <c:txPr>
              <a:bodyPr/>
              <a:lstStyle/>
              <a:p>
                <a:pPr>
                  <a:defRPr sz="1200" b="1">
                    <a:solidFill>
                      <a:schemeClr val="tx1"/>
                    </a:solidFill>
                  </a:defRPr>
                </a:pPr>
                <a:endParaRPr lang="en-US"/>
              </a:p>
            </c:txPr>
            <c:dLblPos val="ctr"/>
            <c:showLegendKey val="0"/>
            <c:showVal val="1"/>
            <c:showCatName val="1"/>
            <c:showSerName val="0"/>
            <c:showPercent val="0"/>
            <c:showBubbleSize val="0"/>
            <c:showLeaderLines val="1"/>
            <c:extLst>
              <c:ext xmlns:c15="http://schemas.microsoft.com/office/drawing/2012/chart" uri="{CE6537A1-D6FC-4f65-9D91-7224C49458BB}"/>
            </c:extLst>
          </c:dLbls>
          <c:cat>
            <c:strRef>
              <c:f>Sheet1!$A$2:$A$7</c:f>
              <c:strCache>
                <c:ptCount val="6"/>
                <c:pt idx="0">
                  <c:v>INPATIENT/RESIDENTIAL</c:v>
                </c:pt>
                <c:pt idx="1">
                  <c:v>MI SERVICES</c:v>
                </c:pt>
                <c:pt idx="2">
                  <c:v>DD SERVICES</c:v>
                </c:pt>
                <c:pt idx="3">
                  <c:v>ADMIN/SUPPORT</c:v>
                </c:pt>
                <c:pt idx="4">
                  <c:v>RECIPIENT RIGHTS</c:v>
                </c:pt>
                <c:pt idx="5">
                  <c:v>SUD</c:v>
                </c:pt>
              </c:strCache>
            </c:strRef>
          </c:cat>
          <c:val>
            <c:numRef>
              <c:f>Sheet1!$B$2:$B$7</c:f>
              <c:numCache>
                <c:formatCode>General</c:formatCode>
                <c:ptCount val="6"/>
                <c:pt idx="0">
                  <c:v>12197309</c:v>
                </c:pt>
                <c:pt idx="1">
                  <c:v>4760498</c:v>
                </c:pt>
                <c:pt idx="2">
                  <c:v>2680851</c:v>
                </c:pt>
                <c:pt idx="3">
                  <c:v>1988711</c:v>
                </c:pt>
                <c:pt idx="4">
                  <c:v>106476</c:v>
                </c:pt>
                <c:pt idx="5">
                  <c:v>1689398</c:v>
                </c:pt>
              </c:numCache>
            </c:numRef>
          </c:val>
          <c:extLst>
            <c:ext xmlns:c16="http://schemas.microsoft.com/office/drawing/2014/chart" uri="{C3380CC4-5D6E-409C-BE32-E72D297353CC}">
              <c16:uniqueId val="{00000006-11C5-437E-A8E0-C986BA2D2208}"/>
            </c:ext>
          </c:extLst>
        </c:ser>
        <c:dLbls>
          <c:dLblPos val="ctr"/>
          <c:showLegendKey val="0"/>
          <c:showVal val="1"/>
          <c:showCatName val="0"/>
          <c:showSerName val="0"/>
          <c:showPercent val="0"/>
          <c:showBubbleSize val="0"/>
          <c:showLeaderLines val="1"/>
        </c:dLbls>
      </c:pie3DChart>
      <c:spPr>
        <a:solidFill>
          <a:schemeClr val="tx1"/>
        </a:solidFill>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0116295776671541"/>
          <c:y val="3.8732701026008114E-2"/>
          <c:w val="0.79728258967629051"/>
          <c:h val="0.94177357403495299"/>
        </c:manualLayout>
      </c:layout>
      <c:pie3DChart>
        <c:varyColors val="1"/>
        <c:ser>
          <c:idx val="0"/>
          <c:order val="0"/>
          <c:tx>
            <c:strRef>
              <c:f>Sheet1!$B$1</c:f>
              <c:strCache>
                <c:ptCount val="1"/>
                <c:pt idx="0">
                  <c:v>Column1</c:v>
                </c:pt>
              </c:strCache>
            </c:strRef>
          </c:tx>
          <c:explosion val="25"/>
          <c:dLbls>
            <c:dLbl>
              <c:idx val="0"/>
              <c:layout>
                <c:manualLayout>
                  <c:x val="-7.3200591902681189E-2"/>
                  <c:y val="-5.6819673109042967E-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5357243976030897"/>
                      <c:h val="0.15964030064423765"/>
                    </c:manualLayout>
                  </c15:layout>
                </c:ext>
                <c:ext xmlns:c16="http://schemas.microsoft.com/office/drawing/2014/chart" uri="{C3380CC4-5D6E-409C-BE32-E72D297353CC}">
                  <c16:uniqueId val="{00000000-C744-4E90-90AB-2D02F931C3E5}"/>
                </c:ext>
              </c:extLst>
            </c:dLbl>
            <c:dLbl>
              <c:idx val="1"/>
              <c:layout>
                <c:manualLayout>
                  <c:x val="7.2330944311564498E-3"/>
                  <c:y val="2.8665592937246482E-3"/>
                </c:manualLayout>
              </c:layout>
              <c:tx>
                <c:rich>
                  <a:bodyPr/>
                  <a:lstStyle/>
                  <a:p>
                    <a:r>
                      <a:rPr lang="en-US" dirty="0" smtClean="0"/>
                      <a:t>SUD</a:t>
                    </a:r>
                    <a:r>
                      <a:rPr lang="en-US" dirty="0"/>
                      <a:t>, </a:t>
                    </a:r>
                    <a:endParaRPr lang="en-US" dirty="0" smtClean="0"/>
                  </a:p>
                  <a:p>
                    <a:r>
                      <a:rPr lang="en-US" dirty="0" smtClean="0"/>
                      <a:t>$1,689,398</a:t>
                    </a:r>
                    <a:endParaRPr lang="en-US" dirty="0"/>
                  </a:p>
                </c:rich>
              </c:tx>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744-4E90-90AB-2D02F931C3E5}"/>
                </c:ext>
              </c:extLst>
            </c:dLbl>
            <c:dLbl>
              <c:idx val="2"/>
              <c:layout>
                <c:manualLayout>
                  <c:x val="2.0874715660542595E-2"/>
                  <c:y val="7.0973369182510723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744-4E90-90AB-2D02F931C3E5}"/>
                </c:ext>
              </c:extLst>
            </c:dLbl>
            <c:dLbl>
              <c:idx val="4"/>
              <c:layout>
                <c:manualLayout>
                  <c:x val="-8.3880054485472894E-2"/>
                  <c:y val="0.16304521593891672"/>
                </c:manualLayout>
              </c:layout>
              <c:tx>
                <c:rich>
                  <a:bodyPr/>
                  <a:lstStyle/>
                  <a:p>
                    <a:r>
                      <a:rPr lang="en-US" dirty="0" smtClean="0"/>
                      <a:t>OTHER</a:t>
                    </a:r>
                  </a:p>
                  <a:p>
                    <a:r>
                      <a:rPr lang="en-US" dirty="0" smtClean="0"/>
                      <a:t>$76660</a:t>
                    </a:r>
                    <a:endParaRPr lang="en-US" dirty="0"/>
                  </a:p>
                </c:rich>
              </c:tx>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744-4E90-90AB-2D02F931C3E5}"/>
                </c:ext>
              </c:extLst>
            </c:dLbl>
            <c:numFmt formatCode="&quot;$&quot;#,##0" sourceLinked="0"/>
            <c:spPr>
              <a:noFill/>
              <a:ln>
                <a:noFill/>
              </a:ln>
              <a:effectLst/>
            </c:spPr>
            <c:txPr>
              <a:bodyPr/>
              <a:lstStyle/>
              <a:p>
                <a:pPr>
                  <a:defRPr sz="1200" b="1">
                    <a:solidFill>
                      <a:srgbClr val="040404"/>
                    </a:solidFill>
                  </a:defRPr>
                </a:pPr>
                <a:endParaRPr lang="en-US"/>
              </a:p>
            </c:txPr>
            <c:dLblPos val="bestFit"/>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Sheet1!$A$2:$A$6</c:f>
              <c:strCache>
                <c:ptCount val="5"/>
                <c:pt idx="0">
                  <c:v>COUNTY FUNDS</c:v>
                </c:pt>
                <c:pt idx="1">
                  <c:v>SUD</c:v>
                </c:pt>
                <c:pt idx="2">
                  <c:v>STATE FUNDS</c:v>
                </c:pt>
                <c:pt idx="3">
                  <c:v>MEDICAID</c:v>
                </c:pt>
                <c:pt idx="4">
                  <c:v>OTHER</c:v>
                </c:pt>
              </c:strCache>
            </c:strRef>
          </c:cat>
          <c:val>
            <c:numRef>
              <c:f>Sheet1!$B$2:$B$6</c:f>
              <c:numCache>
                <c:formatCode>General</c:formatCode>
                <c:ptCount val="5"/>
                <c:pt idx="0">
                  <c:v>324682</c:v>
                </c:pt>
                <c:pt idx="1">
                  <c:v>1689398</c:v>
                </c:pt>
                <c:pt idx="2">
                  <c:v>535223</c:v>
                </c:pt>
                <c:pt idx="3">
                  <c:v>20797280</c:v>
                </c:pt>
                <c:pt idx="4">
                  <c:v>93005</c:v>
                </c:pt>
              </c:numCache>
            </c:numRef>
          </c:val>
          <c:extLst>
            <c:ext xmlns:c16="http://schemas.microsoft.com/office/drawing/2014/chart" uri="{C3380CC4-5D6E-409C-BE32-E72D297353CC}">
              <c16:uniqueId val="{00000004-C744-4E90-90AB-2D02F931C3E5}"/>
            </c:ext>
          </c:extLst>
        </c:ser>
        <c:dLbls>
          <c:showLegendKey val="0"/>
          <c:showVal val="0"/>
          <c:showCatName val="0"/>
          <c:showSerName val="0"/>
          <c:showPercent val="0"/>
          <c:showBubbleSize val="0"/>
          <c:showLeaderLines val="1"/>
        </c:dLbls>
      </c:pie3DChart>
      <c:spPr>
        <a:solidFill>
          <a:schemeClr val="tx1"/>
        </a:solidFill>
      </c:spPr>
    </c:plotArea>
    <c:plotVisOnly val="1"/>
    <c:dispBlanksAs val="gap"/>
    <c:showDLblsOverMax val="0"/>
  </c:chart>
  <c:spPr>
    <a:solidFill>
      <a:schemeClr val="tx1"/>
    </a:solidFill>
  </c:spPr>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dirty="0">
                <a:solidFill>
                  <a:schemeClr val="tx1"/>
                </a:solidFill>
              </a:rPr>
              <a:t>TOTAL CONSUMERS SERVED</a:t>
            </a:r>
          </a:p>
        </c:rich>
      </c:tx>
      <c:overlay val="0"/>
      <c:spPr>
        <a:solidFill>
          <a:srgbClr val="78154E"/>
        </a:solid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2-2B39-401E-AF1A-727AB4F82222}"/>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3-2B39-401E-AF1A-727AB4F82222}"/>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5-01B0-4981-BEFA-BB8EA74312A3}"/>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1-2B39-401E-AF1A-727AB4F82222}"/>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8-4521-4088-B1A1-9C5667B6EBBB}"/>
              </c:ext>
            </c:extLst>
          </c:dPt>
          <c:dLbls>
            <c:dLbl>
              <c:idx val="0"/>
              <c:layout>
                <c:manualLayout>
                  <c:x val="-0.11104572547789004"/>
                  <c:y val="0.1651986656747900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smtClean="0">
                        <a:solidFill>
                          <a:schemeClr val="tx1"/>
                        </a:solidFill>
                      </a:rPr>
                      <a:t>I/DD</a:t>
                    </a:r>
                    <a:r>
                      <a:rPr lang="en-US" baseline="0" dirty="0" smtClean="0">
                        <a:solidFill>
                          <a:schemeClr val="tx1"/>
                        </a:solidFill>
                      </a:rPr>
                      <a:t> Adult</a:t>
                    </a:r>
                  </a:p>
                  <a:p>
                    <a:pPr>
                      <a:defRPr>
                        <a:solidFill>
                          <a:schemeClr val="tx1"/>
                        </a:solidFill>
                      </a:defRPr>
                    </a:pPr>
                    <a:r>
                      <a:rPr lang="en-US" dirty="0" smtClean="0">
                        <a:solidFill>
                          <a:schemeClr val="tx1"/>
                        </a:solidFill>
                      </a:rPr>
                      <a:t>266, 15.3%</a:t>
                    </a:r>
                  </a:p>
                </c:rich>
              </c:tx>
              <c:spPr>
                <a:solidFill>
                  <a:srgbClr val="040404"/>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2B39-401E-AF1A-727AB4F82222}"/>
                </c:ext>
              </c:extLst>
            </c:dLbl>
            <c:dLbl>
              <c:idx val="1"/>
              <c:layout>
                <c:manualLayout>
                  <c:x val="-0.122350780014562"/>
                  <c:y val="0.10183065746192718"/>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smtClean="0">
                        <a:solidFill>
                          <a:schemeClr val="tx1"/>
                        </a:solidFill>
                      </a:rPr>
                      <a:t>I/DD Child, 152, 8.7%</a:t>
                    </a:r>
                    <a:endParaRPr lang="en-US" dirty="0">
                      <a:solidFill>
                        <a:schemeClr val="tx1"/>
                      </a:solidFill>
                    </a:endParaRPr>
                  </a:p>
                </c:rich>
              </c:tx>
              <c:spPr>
                <a:solidFill>
                  <a:srgbClr val="040404"/>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B39-401E-AF1A-727AB4F82222}"/>
                </c:ext>
              </c:extLst>
            </c:dLbl>
            <c:dLbl>
              <c:idx val="2"/>
              <c:tx>
                <c:rich>
                  <a:bodyPr rot="0" spcFirstLastPara="1" vertOverflow="clip" horzOverflow="clip"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smtClean="0">
                        <a:solidFill>
                          <a:schemeClr val="tx1"/>
                        </a:solidFill>
                      </a:rPr>
                      <a:t>MI Adult, 1045 60.2</a:t>
                    </a:r>
                    <a:r>
                      <a:rPr lang="en-US" dirty="0">
                        <a:solidFill>
                          <a:schemeClr val="tx1"/>
                        </a:solidFill>
                      </a:rPr>
                      <a:t>%</a:t>
                    </a:r>
                  </a:p>
                </c:rich>
              </c:tx>
              <c:spPr>
                <a:solidFill>
                  <a:srgbClr val="040404"/>
                </a:solidFill>
                <a:ln>
                  <a:no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5-01B0-4981-BEFA-BB8EA74312A3}"/>
                </c:ext>
              </c:extLst>
            </c:dLbl>
            <c:dLbl>
              <c:idx val="3"/>
              <c:layout>
                <c:manualLayout>
                  <c:x val="0.11334090223946774"/>
                  <c:y val="0.2169601770958602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r>
                      <a:rPr lang="en-US" dirty="0" smtClean="0">
                        <a:solidFill>
                          <a:schemeClr val="tx1"/>
                        </a:solidFill>
                      </a:rPr>
                      <a:t>MI Child, 274, 15.8%</a:t>
                    </a:r>
                    <a:endParaRPr lang="en-US" dirty="0">
                      <a:solidFill>
                        <a:schemeClr val="tx1"/>
                      </a:solidFill>
                    </a:endParaRPr>
                  </a:p>
                </c:rich>
              </c:tx>
              <c:spPr>
                <a:solidFill>
                  <a:srgbClr val="040404"/>
                </a:solid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3185110880361334"/>
                      <c:h val="0.20952282862877636"/>
                    </c:manualLayout>
                  </c15:layout>
                </c:ext>
                <c:ext xmlns:c16="http://schemas.microsoft.com/office/drawing/2014/chart" uri="{C3380CC4-5D6E-409C-BE32-E72D297353CC}">
                  <c16:uniqueId val="{00000001-2B39-401E-AF1A-727AB4F82222}"/>
                </c:ext>
              </c:extLst>
            </c:dLbl>
            <c:dLbl>
              <c:idx val="4"/>
              <c:layout>
                <c:manualLayout>
                  <c:x val="0.12997216311462839"/>
                  <c:y val="8.56447369270254E-2"/>
                </c:manualLayout>
              </c:layout>
              <c:tx>
                <c:rich>
                  <a:bodyPr/>
                  <a:lstStyle/>
                  <a:p>
                    <a:fld id="{5DA72283-2888-43B6-85C2-591AA56A81F5}" type="CATEGORYNAME">
                      <a:rPr lang="en-US"/>
                      <a:pPr/>
                      <a:t>[CATEGORY NAME]</a:t>
                    </a:fld>
                    <a:r>
                      <a:rPr lang="en-US" baseline="0" dirty="0"/>
                      <a:t>, </a:t>
                    </a:r>
                    <a:endParaRPr lang="en-US" baseline="0" dirty="0" smtClean="0"/>
                  </a:p>
                  <a:p>
                    <a:fld id="{D726BBE6-B5A7-4BAF-992F-3DBD7C9229BB}" type="VALUE">
                      <a:rPr lang="en-US" baseline="0" smtClean="0"/>
                      <a:pPr/>
                      <a:t>[VALUE]</a:t>
                    </a:fld>
                    <a:r>
                      <a:rPr lang="en-US" baseline="0" dirty="0"/>
                      <a:t>, </a:t>
                    </a:r>
                    <a:fld id="{192C2576-7BF3-421C-A364-2B20F39004B8}" type="PERCENTAGE">
                      <a:rPr lang="en-US" baseline="0"/>
                      <a:pPr/>
                      <a:t>[PERCENTAGE]</a:t>
                    </a:fld>
                    <a:endParaRPr lang="en-US"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4521-4088-B1A1-9C5667B6EBBB}"/>
                </c:ext>
              </c:extLst>
            </c:dLbl>
            <c:spPr>
              <a:solidFill>
                <a:srgbClr val="040404"/>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Sheet1!$A$2:$A$6</c:f>
              <c:strCache>
                <c:ptCount val="4"/>
                <c:pt idx="0">
                  <c:v>I/DD Adult</c:v>
                </c:pt>
                <c:pt idx="1">
                  <c:v>I/DD Child</c:v>
                </c:pt>
                <c:pt idx="2">
                  <c:v>MI Adult</c:v>
                </c:pt>
                <c:pt idx="3">
                  <c:v>MI Child</c:v>
                </c:pt>
              </c:strCache>
            </c:strRef>
          </c:cat>
          <c:val>
            <c:numRef>
              <c:f>Sheet1!$B$2:$B$6</c:f>
              <c:numCache>
                <c:formatCode>General</c:formatCode>
                <c:ptCount val="5"/>
                <c:pt idx="0">
                  <c:v>281</c:v>
                </c:pt>
                <c:pt idx="1">
                  <c:v>104</c:v>
                </c:pt>
                <c:pt idx="2">
                  <c:v>1105</c:v>
                </c:pt>
                <c:pt idx="3">
                  <c:v>285</c:v>
                </c:pt>
              </c:numCache>
            </c:numRef>
          </c:val>
          <c:extLst>
            <c:ext xmlns:c16="http://schemas.microsoft.com/office/drawing/2014/chart" uri="{C3380CC4-5D6E-409C-BE32-E72D297353CC}">
              <c16:uniqueId val="{00000000-2B39-401E-AF1A-727AB4F82222}"/>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0.00173</cdr:x>
      <cdr:y>0.82927</cdr:y>
    </cdr:from>
    <cdr:to>
      <cdr:x>1</cdr:x>
      <cdr:y>1</cdr:y>
    </cdr:to>
    <cdr:sp macro="" textlink="">
      <cdr:nvSpPr>
        <cdr:cNvPr id="2" name="Rectangle 1"/>
        <cdr:cNvSpPr>
          <a:spLocks xmlns:a="http://schemas.openxmlformats.org/drawingml/2006/main" noGrp="1" noChangeArrowheads="1"/>
        </cdr:cNvSpPr>
      </cdr:nvSpPr>
      <cdr:spPr bwMode="auto">
        <a:xfrm xmlns:a="http://schemas.openxmlformats.org/drawingml/2006/main">
          <a:off x="9887" y="2590800"/>
          <a:ext cx="5705113" cy="533400"/>
        </a:xfrm>
        <a:prstGeom xmlns:a="http://schemas.openxmlformats.org/drawingml/2006/main" prst="rect">
          <a:avLst/>
        </a:prstGeom>
        <a:solidFill xmlns:a="http://schemas.openxmlformats.org/drawingml/2006/main">
          <a:schemeClr val="accent4"/>
        </a:solidFill>
        <a:ln xmlns:a="http://schemas.openxmlformats.org/drawingml/2006/main">
          <a:noFill/>
        </a:ln>
        <a:effectLst xmlns:a="http://schemas.openxmlformats.org/drawingml/2006/main"/>
        <a:ex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bodyPr>
        <a:lstStyle xmlns:a="http://schemas.openxmlformats.org/drawingml/2006/main">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Century Gothic" pitchFamily="34" charset="0"/>
            </a:defRPr>
          </a:lvl2pPr>
          <a:lvl3pPr algn="l" rtl="0" fontAlgn="base">
            <a:spcBef>
              <a:spcPct val="0"/>
            </a:spcBef>
            <a:spcAft>
              <a:spcPct val="0"/>
            </a:spcAft>
            <a:defRPr sz="3000" b="1">
              <a:solidFill>
                <a:schemeClr val="tx2"/>
              </a:solidFill>
              <a:latin typeface="Century Gothic" pitchFamily="34" charset="0"/>
            </a:defRPr>
          </a:lvl3pPr>
          <a:lvl4pPr algn="l" rtl="0" fontAlgn="base">
            <a:spcBef>
              <a:spcPct val="0"/>
            </a:spcBef>
            <a:spcAft>
              <a:spcPct val="0"/>
            </a:spcAft>
            <a:defRPr sz="3000" b="1">
              <a:solidFill>
                <a:schemeClr val="tx2"/>
              </a:solidFill>
              <a:latin typeface="Century Gothic" pitchFamily="34" charset="0"/>
            </a:defRPr>
          </a:lvl4pPr>
          <a:lvl5pPr algn="l" rtl="0" fontAlgn="base">
            <a:spcBef>
              <a:spcPct val="0"/>
            </a:spcBef>
            <a:spcAft>
              <a:spcPct val="0"/>
            </a:spcAft>
            <a:defRPr sz="3000" b="1">
              <a:solidFill>
                <a:schemeClr val="tx2"/>
              </a:solidFill>
              <a:latin typeface="Century Gothic" pitchFamily="34" charset="0"/>
            </a:defRPr>
          </a:lvl5pPr>
          <a:lvl6pPr marL="457200" algn="l" rtl="0" fontAlgn="base">
            <a:spcBef>
              <a:spcPct val="0"/>
            </a:spcBef>
            <a:spcAft>
              <a:spcPct val="0"/>
            </a:spcAft>
            <a:defRPr sz="3000" b="1">
              <a:solidFill>
                <a:schemeClr val="tx2"/>
              </a:solidFill>
              <a:latin typeface="Century Gothic" pitchFamily="34" charset="0"/>
            </a:defRPr>
          </a:lvl6pPr>
          <a:lvl7pPr marL="914400" algn="l" rtl="0" fontAlgn="base">
            <a:spcBef>
              <a:spcPct val="0"/>
            </a:spcBef>
            <a:spcAft>
              <a:spcPct val="0"/>
            </a:spcAft>
            <a:defRPr sz="3000" b="1">
              <a:solidFill>
                <a:schemeClr val="tx2"/>
              </a:solidFill>
              <a:latin typeface="Century Gothic" pitchFamily="34" charset="0"/>
            </a:defRPr>
          </a:lvl7pPr>
          <a:lvl8pPr marL="1371600" algn="l" rtl="0" fontAlgn="base">
            <a:spcBef>
              <a:spcPct val="0"/>
            </a:spcBef>
            <a:spcAft>
              <a:spcPct val="0"/>
            </a:spcAft>
            <a:defRPr sz="3000" b="1">
              <a:solidFill>
                <a:schemeClr val="tx2"/>
              </a:solidFill>
              <a:latin typeface="Century Gothic" pitchFamily="34" charset="0"/>
            </a:defRPr>
          </a:lvl8pPr>
          <a:lvl9pPr marL="1828800" algn="l" rtl="0" fontAlgn="base">
            <a:spcBef>
              <a:spcPct val="0"/>
            </a:spcBef>
            <a:spcAft>
              <a:spcPct val="0"/>
            </a:spcAft>
            <a:defRPr sz="3000" b="1">
              <a:solidFill>
                <a:schemeClr val="tx2"/>
              </a:solidFill>
              <a:latin typeface="Century Gothic" pitchFamily="34" charset="0"/>
            </a:defRPr>
          </a:lvl9pPr>
        </a:lstStyle>
        <a:p xmlns:a="http://schemas.openxmlformats.org/drawingml/2006/main">
          <a:pPr algn="ctr"/>
          <a:r>
            <a:rPr lang="en-US" sz="1800" dirty="0" smtClean="0">
              <a:solidFill>
                <a:srgbClr val="040404"/>
              </a:solidFill>
              <a:latin typeface="Corbel" panose="020B0503020204020204" pitchFamily="34" charset="0"/>
            </a:rPr>
            <a:t>TOTAL REVENUE </a:t>
          </a:r>
        </a:p>
        <a:p xmlns:a="http://schemas.openxmlformats.org/drawingml/2006/main">
          <a:pPr algn="ctr"/>
          <a:r>
            <a:rPr lang="en-US" sz="1800" dirty="0" smtClean="0">
              <a:solidFill>
                <a:srgbClr val="040404"/>
              </a:solidFill>
              <a:latin typeface="Corbel" panose="020B0503020204020204" pitchFamily="34" charset="0"/>
            </a:rPr>
            <a:t>$23,423,243</a:t>
          </a:r>
          <a:endParaRPr lang="en-US" sz="1800" i="1" dirty="0">
            <a:solidFill>
              <a:srgbClr val="040404"/>
            </a:solidFill>
            <a:latin typeface="Corbel" panose="020B0503020204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1" y="0"/>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eaLnBrk="1" hangingPunct="1">
              <a:defRPr sz="1200">
                <a:latin typeface="Century Gothic" pitchFamily="34" charset="0"/>
              </a:defRPr>
            </a:lvl1pPr>
          </a:lstStyle>
          <a:p>
            <a:endParaRPr lang="en-US"/>
          </a:p>
        </p:txBody>
      </p:sp>
      <p:sp>
        <p:nvSpPr>
          <p:cNvPr id="77827" name="Rectangle 3"/>
          <p:cNvSpPr>
            <a:spLocks noGrp="1" noChangeArrowheads="1"/>
          </p:cNvSpPr>
          <p:nvPr>
            <p:ph type="dt" sz="quarter" idx="1"/>
          </p:nvPr>
        </p:nvSpPr>
        <p:spPr bwMode="auto">
          <a:xfrm>
            <a:off x="3970635" y="0"/>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lgn="r" eaLnBrk="1" hangingPunct="1">
              <a:defRPr sz="1200">
                <a:latin typeface="Century Gothic" pitchFamily="34" charset="0"/>
              </a:defRPr>
            </a:lvl1pPr>
          </a:lstStyle>
          <a:p>
            <a:endParaRPr lang="en-US"/>
          </a:p>
        </p:txBody>
      </p:sp>
      <p:sp>
        <p:nvSpPr>
          <p:cNvPr id="77828" name="Rectangle 4"/>
          <p:cNvSpPr>
            <a:spLocks noGrp="1" noChangeArrowheads="1"/>
          </p:cNvSpPr>
          <p:nvPr>
            <p:ph type="ftr" sz="quarter" idx="2"/>
          </p:nvPr>
        </p:nvSpPr>
        <p:spPr bwMode="auto">
          <a:xfrm>
            <a:off x="1" y="8830621"/>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eaLnBrk="1" hangingPunct="1">
              <a:defRPr sz="1200">
                <a:latin typeface="Century Gothic" pitchFamily="34" charset="0"/>
              </a:defRPr>
            </a:lvl1pPr>
          </a:lstStyle>
          <a:p>
            <a:endParaRPr lang="en-US"/>
          </a:p>
        </p:txBody>
      </p:sp>
      <p:sp>
        <p:nvSpPr>
          <p:cNvPr id="77829" name="Rectangle 5"/>
          <p:cNvSpPr>
            <a:spLocks noGrp="1" noChangeArrowheads="1"/>
          </p:cNvSpPr>
          <p:nvPr>
            <p:ph type="sldNum" sz="quarter" idx="3"/>
          </p:nvPr>
        </p:nvSpPr>
        <p:spPr bwMode="auto">
          <a:xfrm>
            <a:off x="3970635" y="8830621"/>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lgn="r" eaLnBrk="1" hangingPunct="1">
              <a:defRPr sz="1200">
                <a:latin typeface="Century Gothic" pitchFamily="34" charset="0"/>
              </a:defRPr>
            </a:lvl1pPr>
          </a:lstStyle>
          <a:p>
            <a:fld id="{3B2B17DA-5F61-42C9-8DE6-724DA62F52D6}" type="slidenum">
              <a:rPr lang="en-US"/>
              <a:pPr/>
              <a:t>‹#›</a:t>
            </a:fld>
            <a:endParaRPr lang="en-US"/>
          </a:p>
        </p:txBody>
      </p:sp>
    </p:spTree>
    <p:extLst>
      <p:ext uri="{BB962C8B-B14F-4D97-AF65-F5344CB8AC3E}">
        <p14:creationId xmlns:p14="http://schemas.microsoft.com/office/powerpoint/2010/main" val="2147394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1" y="0"/>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eaLnBrk="1" hangingPunct="1">
              <a:defRPr sz="1200">
                <a:latin typeface="Century Gothic" pitchFamily="34" charset="0"/>
              </a:defRPr>
            </a:lvl1pPr>
          </a:lstStyle>
          <a:p>
            <a:endParaRPr lang="en-US"/>
          </a:p>
        </p:txBody>
      </p:sp>
      <p:sp>
        <p:nvSpPr>
          <p:cNvPr id="75779" name="Rectangle 3"/>
          <p:cNvSpPr>
            <a:spLocks noGrp="1" noChangeArrowheads="1"/>
          </p:cNvSpPr>
          <p:nvPr>
            <p:ph type="dt" idx="1"/>
          </p:nvPr>
        </p:nvSpPr>
        <p:spPr bwMode="auto">
          <a:xfrm>
            <a:off x="3970635" y="0"/>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lvl1pPr algn="r" eaLnBrk="1" hangingPunct="1">
              <a:defRPr sz="1200">
                <a:latin typeface="Century Gothic" pitchFamily="34" charset="0"/>
              </a:defRPr>
            </a:lvl1pPr>
          </a:lstStyle>
          <a:p>
            <a:endParaRPr lang="en-US"/>
          </a:p>
        </p:txBody>
      </p:sp>
      <p:sp>
        <p:nvSpPr>
          <p:cNvPr id="75780" name="Rectangle 4"/>
          <p:cNvSpPr>
            <a:spLocks noGrp="1" noRot="1" noChangeAspect="1" noChangeArrowheads="1" noTextEdit="1"/>
          </p:cNvSpPr>
          <p:nvPr>
            <p:ph type="sldImg" idx="2"/>
          </p:nvPr>
        </p:nvSpPr>
        <p:spPr bwMode="auto">
          <a:xfrm>
            <a:off x="2197100" y="698500"/>
            <a:ext cx="2616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5781" name="Rectangle 5"/>
          <p:cNvSpPr>
            <a:spLocks noGrp="1" noChangeArrowheads="1"/>
          </p:cNvSpPr>
          <p:nvPr>
            <p:ph type="body" sz="quarter" idx="3"/>
          </p:nvPr>
        </p:nvSpPr>
        <p:spPr bwMode="auto">
          <a:xfrm>
            <a:off x="701362" y="4416113"/>
            <a:ext cx="5607678" cy="4182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2" name="Rectangle 6"/>
          <p:cNvSpPr>
            <a:spLocks noGrp="1" noChangeArrowheads="1"/>
          </p:cNvSpPr>
          <p:nvPr>
            <p:ph type="ftr" sz="quarter" idx="4"/>
          </p:nvPr>
        </p:nvSpPr>
        <p:spPr bwMode="auto">
          <a:xfrm>
            <a:off x="1" y="8830621"/>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eaLnBrk="1" hangingPunct="1">
              <a:defRPr sz="1200">
                <a:latin typeface="Century Gothic" pitchFamily="34" charset="0"/>
              </a:defRPr>
            </a:lvl1pPr>
          </a:lstStyle>
          <a:p>
            <a:endParaRPr lang="en-US"/>
          </a:p>
        </p:txBody>
      </p:sp>
      <p:sp>
        <p:nvSpPr>
          <p:cNvPr id="75783" name="Rectangle 7"/>
          <p:cNvSpPr>
            <a:spLocks noGrp="1" noChangeArrowheads="1"/>
          </p:cNvSpPr>
          <p:nvPr>
            <p:ph type="sldNum" sz="quarter" idx="5"/>
          </p:nvPr>
        </p:nvSpPr>
        <p:spPr bwMode="auto">
          <a:xfrm>
            <a:off x="3970635" y="8830621"/>
            <a:ext cx="3038161" cy="464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00" tIns="46150" rIns="92300" bIns="46150" numCol="1" anchor="b" anchorCtr="0" compatLnSpc="1">
            <a:prstTxWarp prst="textNoShape">
              <a:avLst/>
            </a:prstTxWarp>
          </a:bodyPr>
          <a:lstStyle>
            <a:lvl1pPr algn="r" eaLnBrk="1" hangingPunct="1">
              <a:defRPr sz="1200">
                <a:latin typeface="Century Gothic" pitchFamily="34" charset="0"/>
              </a:defRPr>
            </a:lvl1pPr>
          </a:lstStyle>
          <a:p>
            <a:fld id="{8B8B5510-3658-4A06-856C-03798C7D4968}" type="slidenum">
              <a:rPr lang="en-US"/>
              <a:pPr/>
              <a:t>‹#›</a:t>
            </a:fld>
            <a:endParaRPr lang="en-US"/>
          </a:p>
        </p:txBody>
      </p:sp>
    </p:spTree>
    <p:extLst>
      <p:ext uri="{BB962C8B-B14F-4D97-AF65-F5344CB8AC3E}">
        <p14:creationId xmlns:p14="http://schemas.microsoft.com/office/powerpoint/2010/main" val="14015695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entury Gothic" pitchFamily="34" charset="0"/>
        <a:ea typeface="+mn-ea"/>
        <a:cs typeface="+mn-cs"/>
      </a:defRPr>
    </a:lvl1pPr>
    <a:lvl2pPr marL="457200" algn="l" rtl="0" fontAlgn="base">
      <a:spcBef>
        <a:spcPct val="30000"/>
      </a:spcBef>
      <a:spcAft>
        <a:spcPct val="0"/>
      </a:spcAft>
      <a:defRPr sz="1200" kern="1200">
        <a:solidFill>
          <a:schemeClr val="tx1"/>
        </a:solidFill>
        <a:latin typeface="Century Gothic" pitchFamily="34" charset="0"/>
        <a:ea typeface="+mn-ea"/>
        <a:cs typeface="+mn-cs"/>
      </a:defRPr>
    </a:lvl2pPr>
    <a:lvl3pPr marL="914400" algn="l" rtl="0" fontAlgn="base">
      <a:spcBef>
        <a:spcPct val="30000"/>
      </a:spcBef>
      <a:spcAft>
        <a:spcPct val="0"/>
      </a:spcAft>
      <a:defRPr sz="1200" kern="1200">
        <a:solidFill>
          <a:schemeClr val="tx1"/>
        </a:solidFill>
        <a:latin typeface="Century Gothic" pitchFamily="34" charset="0"/>
        <a:ea typeface="+mn-ea"/>
        <a:cs typeface="+mn-cs"/>
      </a:defRPr>
    </a:lvl3pPr>
    <a:lvl4pPr marL="1371600" algn="l" rtl="0" fontAlgn="base">
      <a:spcBef>
        <a:spcPct val="30000"/>
      </a:spcBef>
      <a:spcAft>
        <a:spcPct val="0"/>
      </a:spcAft>
      <a:defRPr sz="1200" kern="1200">
        <a:solidFill>
          <a:schemeClr val="tx1"/>
        </a:solidFill>
        <a:latin typeface="Century Gothic" pitchFamily="34" charset="0"/>
        <a:ea typeface="+mn-ea"/>
        <a:cs typeface="+mn-cs"/>
      </a:defRPr>
    </a:lvl4pPr>
    <a:lvl5pPr marL="1828800" algn="l" rtl="0" fontAlgn="base">
      <a:spcBef>
        <a:spcPct val="3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A117EA-BE49-405C-A115-FA954307BB24}" type="slidenum">
              <a:rPr lang="en-US"/>
              <a:pPr/>
              <a:t>1</a:t>
            </a:fld>
            <a:endParaRPr lang="en-US"/>
          </a:p>
        </p:txBody>
      </p:sp>
      <p:sp>
        <p:nvSpPr>
          <p:cNvPr id="76802" name="Rectangle 2"/>
          <p:cNvSpPr>
            <a:spLocks noGrp="1" noRot="1" noChangeAspect="1" noChangeArrowheads="1" noTextEdit="1"/>
          </p:cNvSpPr>
          <p:nvPr>
            <p:ph type="sldImg"/>
          </p:nvPr>
        </p:nvSpPr>
        <p:spPr>
          <a:xfrm>
            <a:off x="2197100" y="698500"/>
            <a:ext cx="2616200" cy="3486150"/>
          </a:xfrm>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Updated</a:t>
            </a:r>
            <a:endParaRPr lang="en-US" dirty="0"/>
          </a:p>
        </p:txBody>
      </p:sp>
      <p:sp>
        <p:nvSpPr>
          <p:cNvPr id="4" name="Slide Number Placeholder 3"/>
          <p:cNvSpPr>
            <a:spLocks noGrp="1"/>
          </p:cNvSpPr>
          <p:nvPr>
            <p:ph type="sldNum" sz="quarter" idx="10"/>
          </p:nvPr>
        </p:nvSpPr>
        <p:spPr/>
        <p:txBody>
          <a:bodyPr/>
          <a:lstStyle/>
          <a:p>
            <a:fld id="{8B8B5510-3658-4A06-856C-03798C7D4968}" type="slidenum">
              <a:rPr lang="en-US" smtClean="0"/>
              <a:pPr/>
              <a:t>3</a:t>
            </a:fld>
            <a:endParaRPr lang="en-US"/>
          </a:p>
        </p:txBody>
      </p:sp>
    </p:spTree>
    <p:extLst>
      <p:ext uri="{BB962C8B-B14F-4D97-AF65-F5344CB8AC3E}">
        <p14:creationId xmlns:p14="http://schemas.microsoft.com/office/powerpoint/2010/main" val="3566338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updated</a:t>
            </a:r>
            <a:endParaRPr lang="en-US" dirty="0"/>
          </a:p>
        </p:txBody>
      </p:sp>
      <p:sp>
        <p:nvSpPr>
          <p:cNvPr id="4" name="Slide Number Placeholder 3"/>
          <p:cNvSpPr>
            <a:spLocks noGrp="1"/>
          </p:cNvSpPr>
          <p:nvPr>
            <p:ph type="sldNum" sz="quarter" idx="10"/>
          </p:nvPr>
        </p:nvSpPr>
        <p:spPr/>
        <p:txBody>
          <a:bodyPr/>
          <a:lstStyle/>
          <a:p>
            <a:fld id="{8B8B5510-3658-4A06-856C-03798C7D4968}" type="slidenum">
              <a:rPr lang="en-US" smtClean="0"/>
              <a:pPr/>
              <a:t>4</a:t>
            </a:fld>
            <a:endParaRPr lang="en-US"/>
          </a:p>
        </p:txBody>
      </p:sp>
    </p:spTree>
    <p:extLst>
      <p:ext uri="{BB962C8B-B14F-4D97-AF65-F5344CB8AC3E}">
        <p14:creationId xmlns:p14="http://schemas.microsoft.com/office/powerpoint/2010/main" val="3584330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NEEDS UPDATING</a:t>
            </a:r>
            <a:endParaRPr lang="en-US" dirty="0"/>
          </a:p>
        </p:txBody>
      </p:sp>
      <p:sp>
        <p:nvSpPr>
          <p:cNvPr id="4" name="Slide Number Placeholder 3"/>
          <p:cNvSpPr>
            <a:spLocks noGrp="1"/>
          </p:cNvSpPr>
          <p:nvPr>
            <p:ph type="sldNum" sz="quarter" idx="10"/>
          </p:nvPr>
        </p:nvSpPr>
        <p:spPr/>
        <p:txBody>
          <a:bodyPr/>
          <a:lstStyle/>
          <a:p>
            <a:fld id="{8B8B5510-3658-4A06-856C-03798C7D4968}" type="slidenum">
              <a:rPr lang="en-US" smtClean="0"/>
              <a:pPr/>
              <a:t>5</a:t>
            </a:fld>
            <a:endParaRPr lang="en-US"/>
          </a:p>
        </p:txBody>
      </p:sp>
    </p:spTree>
    <p:extLst>
      <p:ext uri="{BB962C8B-B14F-4D97-AF65-F5344CB8AC3E}">
        <p14:creationId xmlns:p14="http://schemas.microsoft.com/office/powerpoint/2010/main" val="408372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NEEDS UPDATING</a:t>
            </a:r>
            <a:endParaRPr lang="en-US" dirty="0"/>
          </a:p>
        </p:txBody>
      </p:sp>
      <p:sp>
        <p:nvSpPr>
          <p:cNvPr id="4" name="Slide Number Placeholder 3"/>
          <p:cNvSpPr>
            <a:spLocks noGrp="1"/>
          </p:cNvSpPr>
          <p:nvPr>
            <p:ph type="sldNum" sz="quarter" idx="10"/>
          </p:nvPr>
        </p:nvSpPr>
        <p:spPr/>
        <p:txBody>
          <a:bodyPr/>
          <a:lstStyle/>
          <a:p>
            <a:fld id="{8B8B5510-3658-4A06-856C-03798C7D4968}" type="slidenum">
              <a:rPr lang="en-US" smtClean="0"/>
              <a:pPr/>
              <a:t>8</a:t>
            </a:fld>
            <a:endParaRPr lang="en-US"/>
          </a:p>
        </p:txBody>
      </p:sp>
    </p:spTree>
    <p:extLst>
      <p:ext uri="{BB962C8B-B14F-4D97-AF65-F5344CB8AC3E}">
        <p14:creationId xmlns:p14="http://schemas.microsoft.com/office/powerpoint/2010/main" val="417437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Partially</a:t>
            </a:r>
            <a:r>
              <a:rPr lang="en-US" baseline="0" dirty="0" smtClean="0"/>
              <a:t> updates</a:t>
            </a:r>
            <a:endParaRPr lang="en-US" dirty="0"/>
          </a:p>
        </p:txBody>
      </p:sp>
      <p:sp>
        <p:nvSpPr>
          <p:cNvPr id="4" name="Slide Number Placeholder 3"/>
          <p:cNvSpPr>
            <a:spLocks noGrp="1"/>
          </p:cNvSpPr>
          <p:nvPr>
            <p:ph type="sldNum" sz="quarter" idx="10"/>
          </p:nvPr>
        </p:nvSpPr>
        <p:spPr/>
        <p:txBody>
          <a:bodyPr/>
          <a:lstStyle/>
          <a:p>
            <a:fld id="{8B8B5510-3658-4A06-856C-03798C7D4968}" type="slidenum">
              <a:rPr lang="en-US" smtClean="0"/>
              <a:pPr/>
              <a:t>9</a:t>
            </a:fld>
            <a:endParaRPr lang="en-US"/>
          </a:p>
        </p:txBody>
      </p:sp>
    </p:spTree>
    <p:extLst>
      <p:ext uri="{BB962C8B-B14F-4D97-AF65-F5344CB8AC3E}">
        <p14:creationId xmlns:p14="http://schemas.microsoft.com/office/powerpoint/2010/main" val="207090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000250" y="508001"/>
            <a:ext cx="4743450" cy="1960033"/>
          </a:xfrm>
        </p:spPr>
        <p:txBody>
          <a:bodyPr/>
          <a:lstStyle>
            <a:lvl1pPr>
              <a:defRPr sz="2600"/>
            </a:lvl1pPr>
          </a:lstStyle>
          <a:p>
            <a:pPr lvl="0"/>
            <a:r>
              <a:rPr lang="en-US" noProof="0" smtClean="0"/>
              <a:t>Click to edit Master title style</a:t>
            </a:r>
          </a:p>
        </p:txBody>
      </p:sp>
      <p:sp>
        <p:nvSpPr>
          <p:cNvPr id="8195" name="Rectangle 3"/>
          <p:cNvSpPr>
            <a:spLocks noGrp="1" noChangeArrowheads="1"/>
          </p:cNvSpPr>
          <p:nvPr>
            <p:ph type="subTitle" idx="1"/>
          </p:nvPr>
        </p:nvSpPr>
        <p:spPr>
          <a:xfrm>
            <a:off x="2057400" y="2641600"/>
            <a:ext cx="4743450" cy="914400"/>
          </a:xfrm>
        </p:spPr>
        <p:txBody>
          <a:bodyPr/>
          <a:lstStyle>
            <a:lvl1pPr marL="0" indent="0">
              <a:buFontTx/>
              <a:buNone/>
              <a:defRPr>
                <a:solidFill>
                  <a:schemeClr val="tx2"/>
                </a:solidFill>
              </a:defRPr>
            </a:lvl1pPr>
          </a:lstStyle>
          <a:p>
            <a:pPr lvl="0"/>
            <a:r>
              <a:rPr lang="en-US" noProof="0" smtClean="0"/>
              <a:t>Click to edit Master subtitle style</a:t>
            </a:r>
          </a:p>
        </p:txBody>
      </p:sp>
      <p:sp>
        <p:nvSpPr>
          <p:cNvPr id="8196" name="Rectangle 4"/>
          <p:cNvSpPr>
            <a:spLocks noGrp="1" noChangeArrowheads="1"/>
          </p:cNvSpPr>
          <p:nvPr>
            <p:ph type="dt" sz="half" idx="2"/>
          </p:nvPr>
        </p:nvSpPr>
        <p:spPr/>
        <p:txBody>
          <a:bodyPr/>
          <a:lstStyle>
            <a:lvl1pPr>
              <a:defRPr sz="1000"/>
            </a:lvl1pPr>
          </a:lstStyle>
          <a:p>
            <a:endParaRPr lang="en-US"/>
          </a:p>
        </p:txBody>
      </p:sp>
      <p:sp>
        <p:nvSpPr>
          <p:cNvPr id="8197" name="Rectangle 5"/>
          <p:cNvSpPr>
            <a:spLocks noGrp="1" noChangeArrowheads="1"/>
          </p:cNvSpPr>
          <p:nvPr>
            <p:ph type="ftr" sz="quarter" idx="3"/>
          </p:nvPr>
        </p:nvSpPr>
        <p:spPr/>
        <p:txBody>
          <a:bodyPr/>
          <a:lstStyle>
            <a:lvl1pPr>
              <a:defRPr sz="1000"/>
            </a:lvl1pPr>
          </a:lstStyle>
          <a:p>
            <a:r>
              <a:rPr lang="en-US" smtClean="0"/>
              <a:t>1</a:t>
            </a:r>
            <a:endParaRPr lang="en-US"/>
          </a:p>
        </p:txBody>
      </p:sp>
      <p:sp>
        <p:nvSpPr>
          <p:cNvPr id="8198" name="Rectangle 6"/>
          <p:cNvSpPr>
            <a:spLocks noGrp="1" noChangeArrowheads="1"/>
          </p:cNvSpPr>
          <p:nvPr>
            <p:ph type="sldNum" sz="quarter" idx="4"/>
          </p:nvPr>
        </p:nvSpPr>
        <p:spPr/>
        <p:txBody>
          <a:bodyPr/>
          <a:lstStyle>
            <a:lvl1pPr>
              <a:defRPr sz="1000"/>
            </a:lvl1pPr>
          </a:lstStyle>
          <a:p>
            <a:fld id="{E86E0B99-8401-4E4D-A3A8-E1FC3CA4661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3E7F88A8-6AAA-4C72-BB97-2CC776E16572}" type="slidenum">
              <a:rPr lang="en-US"/>
              <a:pPr/>
              <a:t>‹#›</a:t>
            </a:fld>
            <a:endParaRPr lang="en-US"/>
          </a:p>
        </p:txBody>
      </p:sp>
    </p:spTree>
    <p:extLst>
      <p:ext uri="{BB962C8B-B14F-4D97-AF65-F5344CB8AC3E}">
        <p14:creationId xmlns:p14="http://schemas.microsoft.com/office/powerpoint/2010/main" val="104736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43512" y="2235201"/>
            <a:ext cx="1271588" cy="5933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28750" y="2235201"/>
            <a:ext cx="3700463" cy="5933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E5A82CEC-D38D-443B-BDE6-66FD3D950284}" type="slidenum">
              <a:rPr lang="en-US"/>
              <a:pPr/>
              <a:t>‹#›</a:t>
            </a:fld>
            <a:endParaRPr lang="en-US"/>
          </a:p>
        </p:txBody>
      </p:sp>
    </p:spTree>
    <p:extLst>
      <p:ext uri="{BB962C8B-B14F-4D97-AF65-F5344CB8AC3E}">
        <p14:creationId xmlns:p14="http://schemas.microsoft.com/office/powerpoint/2010/main" val="2120697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6FAD9B88-3C28-49A1-87F5-148F13521ED4}" type="slidenum">
              <a:rPr lang="en-US"/>
              <a:pPr/>
              <a:t>‹#›</a:t>
            </a:fld>
            <a:endParaRPr lang="en-US"/>
          </a:p>
        </p:txBody>
      </p:sp>
    </p:spTree>
    <p:extLst>
      <p:ext uri="{BB962C8B-B14F-4D97-AF65-F5344CB8AC3E}">
        <p14:creationId xmlns:p14="http://schemas.microsoft.com/office/powerpoint/2010/main" val="170842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4FB44A4A-5DB1-418E-B594-959F82D75397}" type="slidenum">
              <a:rPr lang="en-US"/>
              <a:pPr/>
              <a:t>‹#›</a:t>
            </a:fld>
            <a:endParaRPr lang="en-US"/>
          </a:p>
        </p:txBody>
      </p:sp>
    </p:spTree>
    <p:extLst>
      <p:ext uri="{BB962C8B-B14F-4D97-AF65-F5344CB8AC3E}">
        <p14:creationId xmlns:p14="http://schemas.microsoft.com/office/powerpoint/2010/main" val="719453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12FDA1F3-1D8B-44BE-B784-30FF4FDA0EE1}" type="slidenum">
              <a:rPr lang="en-US"/>
              <a:pPr/>
              <a:t>‹#›</a:t>
            </a:fld>
            <a:endParaRPr lang="en-US"/>
          </a:p>
        </p:txBody>
      </p:sp>
    </p:spTree>
    <p:extLst>
      <p:ext uri="{BB962C8B-B14F-4D97-AF65-F5344CB8AC3E}">
        <p14:creationId xmlns:p14="http://schemas.microsoft.com/office/powerpoint/2010/main" val="391874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14450" y="3759200"/>
            <a:ext cx="2600325" cy="416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29075" y="3759200"/>
            <a:ext cx="2600325" cy="416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E0449E55-7A12-4CF6-9EBD-C4829214E3EA}" type="slidenum">
              <a:rPr lang="en-US"/>
              <a:pPr/>
              <a:t>‹#›</a:t>
            </a:fld>
            <a:endParaRPr lang="en-US"/>
          </a:p>
        </p:txBody>
      </p:sp>
    </p:spTree>
    <p:extLst>
      <p:ext uri="{BB962C8B-B14F-4D97-AF65-F5344CB8AC3E}">
        <p14:creationId xmlns:p14="http://schemas.microsoft.com/office/powerpoint/2010/main" val="2414407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1</a:t>
            </a:r>
            <a:endParaRPr lang="en-US"/>
          </a:p>
        </p:txBody>
      </p:sp>
      <p:sp>
        <p:nvSpPr>
          <p:cNvPr id="9" name="Slide Number Placeholder 8"/>
          <p:cNvSpPr>
            <a:spLocks noGrp="1"/>
          </p:cNvSpPr>
          <p:nvPr>
            <p:ph type="sldNum" sz="quarter" idx="12"/>
          </p:nvPr>
        </p:nvSpPr>
        <p:spPr/>
        <p:txBody>
          <a:bodyPr/>
          <a:lstStyle>
            <a:lvl1pPr>
              <a:defRPr/>
            </a:lvl1pPr>
          </a:lstStyle>
          <a:p>
            <a:fld id="{412A67D5-10B6-4A78-BA8E-C6B83B83CFA8}" type="slidenum">
              <a:rPr lang="en-US"/>
              <a:pPr/>
              <a:t>‹#›</a:t>
            </a:fld>
            <a:endParaRPr lang="en-US"/>
          </a:p>
        </p:txBody>
      </p:sp>
    </p:spTree>
    <p:extLst>
      <p:ext uri="{BB962C8B-B14F-4D97-AF65-F5344CB8AC3E}">
        <p14:creationId xmlns:p14="http://schemas.microsoft.com/office/powerpoint/2010/main" val="2815534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1</a:t>
            </a:r>
            <a:endParaRPr lang="en-US"/>
          </a:p>
        </p:txBody>
      </p:sp>
      <p:sp>
        <p:nvSpPr>
          <p:cNvPr id="5" name="Slide Number Placeholder 4"/>
          <p:cNvSpPr>
            <a:spLocks noGrp="1"/>
          </p:cNvSpPr>
          <p:nvPr>
            <p:ph type="sldNum" sz="quarter" idx="12"/>
          </p:nvPr>
        </p:nvSpPr>
        <p:spPr/>
        <p:txBody>
          <a:bodyPr/>
          <a:lstStyle>
            <a:lvl1pPr>
              <a:defRPr/>
            </a:lvl1pPr>
          </a:lstStyle>
          <a:p>
            <a:fld id="{A674B6ED-AB17-4F6D-8C23-328F1DC62A43}" type="slidenum">
              <a:rPr lang="en-US"/>
              <a:pPr/>
              <a:t>‹#›</a:t>
            </a:fld>
            <a:endParaRPr lang="en-US"/>
          </a:p>
        </p:txBody>
      </p:sp>
    </p:spTree>
    <p:extLst>
      <p:ext uri="{BB962C8B-B14F-4D97-AF65-F5344CB8AC3E}">
        <p14:creationId xmlns:p14="http://schemas.microsoft.com/office/powerpoint/2010/main" val="2810930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1</a:t>
            </a:r>
            <a:endParaRPr lang="en-US"/>
          </a:p>
        </p:txBody>
      </p:sp>
      <p:sp>
        <p:nvSpPr>
          <p:cNvPr id="4" name="Slide Number Placeholder 3"/>
          <p:cNvSpPr>
            <a:spLocks noGrp="1"/>
          </p:cNvSpPr>
          <p:nvPr>
            <p:ph type="sldNum" sz="quarter" idx="12"/>
          </p:nvPr>
        </p:nvSpPr>
        <p:spPr/>
        <p:txBody>
          <a:bodyPr/>
          <a:lstStyle>
            <a:lvl1pPr>
              <a:defRPr/>
            </a:lvl1pPr>
          </a:lstStyle>
          <a:p>
            <a:fld id="{31C10F21-DA1F-4748-9FCB-1221EE454CAC}" type="slidenum">
              <a:rPr lang="en-US"/>
              <a:pPr/>
              <a:t>‹#›</a:t>
            </a:fld>
            <a:endParaRPr lang="en-US"/>
          </a:p>
        </p:txBody>
      </p:sp>
    </p:spTree>
    <p:extLst>
      <p:ext uri="{BB962C8B-B14F-4D97-AF65-F5344CB8AC3E}">
        <p14:creationId xmlns:p14="http://schemas.microsoft.com/office/powerpoint/2010/main" val="1664512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1A161174-3DCD-41B0-886C-3689E2D8ECEA}" type="slidenum">
              <a:rPr lang="en-US"/>
              <a:pPr/>
              <a:t>‹#›</a:t>
            </a:fld>
            <a:endParaRPr lang="en-US"/>
          </a:p>
        </p:txBody>
      </p:sp>
    </p:spTree>
    <p:extLst>
      <p:ext uri="{BB962C8B-B14F-4D97-AF65-F5344CB8AC3E}">
        <p14:creationId xmlns:p14="http://schemas.microsoft.com/office/powerpoint/2010/main" val="3261251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AFB89981-3003-44F3-BDBE-6FE71EFDF107}" type="slidenum">
              <a:rPr lang="en-US"/>
              <a:pPr/>
              <a:t>‹#›</a:t>
            </a:fld>
            <a:endParaRPr lang="en-US"/>
          </a:p>
        </p:txBody>
      </p:sp>
    </p:spTree>
    <p:extLst>
      <p:ext uri="{BB962C8B-B14F-4D97-AF65-F5344CB8AC3E}">
        <p14:creationId xmlns:p14="http://schemas.microsoft.com/office/powerpoint/2010/main" val="2771550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34FD0C2C-77B3-4803-9B50-5415A57770DD}" type="slidenum">
              <a:rPr lang="en-US"/>
              <a:pPr/>
              <a:t>‹#›</a:t>
            </a:fld>
            <a:endParaRPr lang="en-US"/>
          </a:p>
        </p:txBody>
      </p:sp>
    </p:spTree>
    <p:extLst>
      <p:ext uri="{BB962C8B-B14F-4D97-AF65-F5344CB8AC3E}">
        <p14:creationId xmlns:p14="http://schemas.microsoft.com/office/powerpoint/2010/main" val="35129763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98451835-0F0B-4308-9D50-4BA1CC410760}" type="slidenum">
              <a:rPr lang="en-US"/>
              <a:pPr/>
              <a:t>‹#›</a:t>
            </a:fld>
            <a:endParaRPr lang="en-US"/>
          </a:p>
        </p:txBody>
      </p:sp>
    </p:spTree>
    <p:extLst>
      <p:ext uri="{BB962C8B-B14F-4D97-AF65-F5344CB8AC3E}">
        <p14:creationId xmlns:p14="http://schemas.microsoft.com/office/powerpoint/2010/main" val="23724608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0662" y="2235200"/>
            <a:ext cx="1328738" cy="5689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14450" y="2235200"/>
            <a:ext cx="3871913" cy="568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FF618CD8-8566-4733-B26B-96F439EAA1A1}" type="slidenum">
              <a:rPr lang="en-US"/>
              <a:pPr/>
              <a:t>‹#›</a:t>
            </a:fld>
            <a:endParaRPr lang="en-US"/>
          </a:p>
        </p:txBody>
      </p:sp>
    </p:spTree>
    <p:extLst>
      <p:ext uri="{BB962C8B-B14F-4D97-AF65-F5344CB8AC3E}">
        <p14:creationId xmlns:p14="http://schemas.microsoft.com/office/powerpoint/2010/main" val="1797107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14450" y="2235200"/>
            <a:ext cx="5314950" cy="1178984"/>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14450" y="3759200"/>
            <a:ext cx="5314950" cy="4165600"/>
          </a:xfrm>
        </p:spPr>
        <p:txBody>
          <a:bodyPr/>
          <a:lstStyle/>
          <a:p>
            <a:endParaRPr lang="en-US"/>
          </a:p>
        </p:txBody>
      </p:sp>
      <p:sp>
        <p:nvSpPr>
          <p:cNvPr id="4" name="Date Placeholder 3"/>
          <p:cNvSpPr>
            <a:spLocks noGrp="1"/>
          </p:cNvSpPr>
          <p:nvPr>
            <p:ph type="dt" sz="half" idx="10"/>
          </p:nvPr>
        </p:nvSpPr>
        <p:spPr>
          <a:xfrm>
            <a:off x="342900" y="8326967"/>
            <a:ext cx="1600200" cy="635000"/>
          </a:xfrm>
        </p:spPr>
        <p:txBody>
          <a:bodyPr/>
          <a:lstStyle>
            <a:lvl1pPr>
              <a:defRPr/>
            </a:lvl1pPr>
          </a:lstStyle>
          <a:p>
            <a:endParaRPr lang="en-US"/>
          </a:p>
        </p:txBody>
      </p:sp>
      <p:sp>
        <p:nvSpPr>
          <p:cNvPr id="5" name="Footer Placeholder 4"/>
          <p:cNvSpPr>
            <a:spLocks noGrp="1"/>
          </p:cNvSpPr>
          <p:nvPr>
            <p:ph type="ftr" sz="quarter" idx="11"/>
          </p:nvPr>
        </p:nvSpPr>
        <p:spPr>
          <a:xfrm>
            <a:off x="2343150" y="8326967"/>
            <a:ext cx="2171700" cy="635000"/>
          </a:xfrm>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a:xfrm>
            <a:off x="4914900" y="8326967"/>
            <a:ext cx="1600200" cy="635000"/>
          </a:xfrm>
        </p:spPr>
        <p:txBody>
          <a:bodyPr/>
          <a:lstStyle>
            <a:lvl1pPr>
              <a:defRPr/>
            </a:lvl1pPr>
          </a:lstStyle>
          <a:p>
            <a:fld id="{D55FADB2-1315-4C7C-9D3F-D6D3DF43D3B0}" type="slidenum">
              <a:rPr lang="en-US"/>
              <a:pPr/>
              <a:t>‹#›</a:t>
            </a:fld>
            <a:endParaRPr lang="en-US"/>
          </a:p>
        </p:txBody>
      </p:sp>
    </p:spTree>
    <p:extLst>
      <p:ext uri="{BB962C8B-B14F-4D97-AF65-F5344CB8AC3E}">
        <p14:creationId xmlns:p14="http://schemas.microsoft.com/office/powerpoint/2010/main" val="147389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1</a:t>
            </a:r>
            <a:endParaRPr lang="en-US"/>
          </a:p>
        </p:txBody>
      </p:sp>
      <p:sp>
        <p:nvSpPr>
          <p:cNvPr id="6" name="Slide Number Placeholder 5"/>
          <p:cNvSpPr>
            <a:spLocks noGrp="1"/>
          </p:cNvSpPr>
          <p:nvPr>
            <p:ph type="sldNum" sz="quarter" idx="12"/>
          </p:nvPr>
        </p:nvSpPr>
        <p:spPr/>
        <p:txBody>
          <a:bodyPr/>
          <a:lstStyle>
            <a:lvl1pPr>
              <a:defRPr/>
            </a:lvl1pPr>
          </a:lstStyle>
          <a:p>
            <a:fld id="{1F246F22-2F3C-4414-A0F7-93E8D13B5BBF}" type="slidenum">
              <a:rPr lang="en-US"/>
              <a:pPr/>
              <a:t>‹#›</a:t>
            </a:fld>
            <a:endParaRPr lang="en-US"/>
          </a:p>
        </p:txBody>
      </p:sp>
    </p:spTree>
    <p:extLst>
      <p:ext uri="{BB962C8B-B14F-4D97-AF65-F5344CB8AC3E}">
        <p14:creationId xmlns:p14="http://schemas.microsoft.com/office/powerpoint/2010/main" val="58954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750" y="3759201"/>
            <a:ext cx="2486025" cy="44090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29075" y="3759201"/>
            <a:ext cx="2486025" cy="44090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BD1FDE7B-828D-4575-B24F-66ABB67C8564}" type="slidenum">
              <a:rPr lang="en-US"/>
              <a:pPr/>
              <a:t>‹#›</a:t>
            </a:fld>
            <a:endParaRPr lang="en-US"/>
          </a:p>
        </p:txBody>
      </p:sp>
    </p:spTree>
    <p:extLst>
      <p:ext uri="{BB962C8B-B14F-4D97-AF65-F5344CB8AC3E}">
        <p14:creationId xmlns:p14="http://schemas.microsoft.com/office/powerpoint/2010/main" val="1169095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1</a:t>
            </a:r>
            <a:endParaRPr lang="en-US"/>
          </a:p>
        </p:txBody>
      </p:sp>
      <p:sp>
        <p:nvSpPr>
          <p:cNvPr id="9" name="Slide Number Placeholder 8"/>
          <p:cNvSpPr>
            <a:spLocks noGrp="1"/>
          </p:cNvSpPr>
          <p:nvPr>
            <p:ph type="sldNum" sz="quarter" idx="12"/>
          </p:nvPr>
        </p:nvSpPr>
        <p:spPr/>
        <p:txBody>
          <a:bodyPr/>
          <a:lstStyle>
            <a:lvl1pPr>
              <a:defRPr/>
            </a:lvl1pPr>
          </a:lstStyle>
          <a:p>
            <a:fld id="{09F9AF1D-614C-4F76-A7D3-EA4EBC3CFC81}" type="slidenum">
              <a:rPr lang="en-US"/>
              <a:pPr/>
              <a:t>‹#›</a:t>
            </a:fld>
            <a:endParaRPr lang="en-US"/>
          </a:p>
        </p:txBody>
      </p:sp>
    </p:spTree>
    <p:extLst>
      <p:ext uri="{BB962C8B-B14F-4D97-AF65-F5344CB8AC3E}">
        <p14:creationId xmlns:p14="http://schemas.microsoft.com/office/powerpoint/2010/main" val="2109252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1</a:t>
            </a:r>
            <a:endParaRPr lang="en-US"/>
          </a:p>
        </p:txBody>
      </p:sp>
      <p:sp>
        <p:nvSpPr>
          <p:cNvPr id="5" name="Slide Number Placeholder 4"/>
          <p:cNvSpPr>
            <a:spLocks noGrp="1"/>
          </p:cNvSpPr>
          <p:nvPr>
            <p:ph type="sldNum" sz="quarter" idx="12"/>
          </p:nvPr>
        </p:nvSpPr>
        <p:spPr/>
        <p:txBody>
          <a:bodyPr/>
          <a:lstStyle>
            <a:lvl1pPr>
              <a:defRPr/>
            </a:lvl1pPr>
          </a:lstStyle>
          <a:p>
            <a:fld id="{F5A8A604-88CA-4E82-B8C0-4680DFA1D630}" type="slidenum">
              <a:rPr lang="en-US"/>
              <a:pPr/>
              <a:t>‹#›</a:t>
            </a:fld>
            <a:endParaRPr lang="en-US"/>
          </a:p>
        </p:txBody>
      </p:sp>
    </p:spTree>
    <p:extLst>
      <p:ext uri="{BB962C8B-B14F-4D97-AF65-F5344CB8AC3E}">
        <p14:creationId xmlns:p14="http://schemas.microsoft.com/office/powerpoint/2010/main" val="254042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1</a:t>
            </a:r>
            <a:endParaRPr lang="en-US"/>
          </a:p>
        </p:txBody>
      </p:sp>
      <p:sp>
        <p:nvSpPr>
          <p:cNvPr id="4" name="Slide Number Placeholder 3"/>
          <p:cNvSpPr>
            <a:spLocks noGrp="1"/>
          </p:cNvSpPr>
          <p:nvPr>
            <p:ph type="sldNum" sz="quarter" idx="12"/>
          </p:nvPr>
        </p:nvSpPr>
        <p:spPr/>
        <p:txBody>
          <a:bodyPr/>
          <a:lstStyle>
            <a:lvl1pPr>
              <a:defRPr/>
            </a:lvl1pPr>
          </a:lstStyle>
          <a:p>
            <a:fld id="{AF13E599-4E06-4121-92F4-F5DFACEB0F32}" type="slidenum">
              <a:rPr lang="en-US"/>
              <a:pPr/>
              <a:t>‹#›</a:t>
            </a:fld>
            <a:endParaRPr lang="en-US"/>
          </a:p>
        </p:txBody>
      </p:sp>
    </p:spTree>
    <p:extLst>
      <p:ext uri="{BB962C8B-B14F-4D97-AF65-F5344CB8AC3E}">
        <p14:creationId xmlns:p14="http://schemas.microsoft.com/office/powerpoint/2010/main" val="160844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13A5B7C2-6E90-4396-93A4-96BDB898BDE9}" type="slidenum">
              <a:rPr lang="en-US"/>
              <a:pPr/>
              <a:t>‹#›</a:t>
            </a:fld>
            <a:endParaRPr lang="en-US"/>
          </a:p>
        </p:txBody>
      </p:sp>
    </p:spTree>
    <p:extLst>
      <p:ext uri="{BB962C8B-B14F-4D97-AF65-F5344CB8AC3E}">
        <p14:creationId xmlns:p14="http://schemas.microsoft.com/office/powerpoint/2010/main" val="377696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1</a:t>
            </a:r>
            <a:endParaRPr lang="en-US"/>
          </a:p>
        </p:txBody>
      </p:sp>
      <p:sp>
        <p:nvSpPr>
          <p:cNvPr id="7" name="Slide Number Placeholder 6"/>
          <p:cNvSpPr>
            <a:spLocks noGrp="1"/>
          </p:cNvSpPr>
          <p:nvPr>
            <p:ph type="sldNum" sz="quarter" idx="12"/>
          </p:nvPr>
        </p:nvSpPr>
        <p:spPr/>
        <p:txBody>
          <a:bodyPr/>
          <a:lstStyle>
            <a:lvl1pPr>
              <a:defRPr/>
            </a:lvl1pPr>
          </a:lstStyle>
          <a:p>
            <a:fld id="{8BA6783C-3FE6-428C-A155-4FBF0F9726D5}" type="slidenum">
              <a:rPr lang="en-US"/>
              <a:pPr/>
              <a:t>‹#›</a:t>
            </a:fld>
            <a:endParaRPr lang="en-US"/>
          </a:p>
        </p:txBody>
      </p:sp>
    </p:spTree>
    <p:extLst>
      <p:ext uri="{BB962C8B-B14F-4D97-AF65-F5344CB8AC3E}">
        <p14:creationId xmlns:p14="http://schemas.microsoft.com/office/powerpoint/2010/main" val="2003597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428750" y="2235200"/>
            <a:ext cx="5086350" cy="128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1428750" y="3759201"/>
            <a:ext cx="5086350" cy="4409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342900" y="8326967"/>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900">
                <a:latin typeface="+mn-lt"/>
              </a:defRPr>
            </a:lvl1pPr>
          </a:lstStyle>
          <a:p>
            <a:endParaRPr lang="en-US"/>
          </a:p>
        </p:txBody>
      </p:sp>
      <p:sp>
        <p:nvSpPr>
          <p:cNvPr id="4101" name="Rectangle 5"/>
          <p:cNvSpPr>
            <a:spLocks noGrp="1" noChangeArrowheads="1"/>
          </p:cNvSpPr>
          <p:nvPr>
            <p:ph type="ftr" sz="quarter" idx="3"/>
          </p:nvPr>
        </p:nvSpPr>
        <p:spPr bwMode="auto">
          <a:xfrm>
            <a:off x="2343150" y="8326967"/>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900">
                <a:latin typeface="+mn-lt"/>
              </a:defRPr>
            </a:lvl1pPr>
          </a:lstStyle>
          <a:p>
            <a:r>
              <a:rPr lang="en-US" smtClean="0"/>
              <a:t>1</a:t>
            </a:r>
            <a:endParaRPr lang="en-US"/>
          </a:p>
        </p:txBody>
      </p:sp>
      <p:sp>
        <p:nvSpPr>
          <p:cNvPr id="4102" name="Rectangle 6"/>
          <p:cNvSpPr>
            <a:spLocks noGrp="1" noChangeArrowheads="1"/>
          </p:cNvSpPr>
          <p:nvPr>
            <p:ph type="sldNum" sz="quarter" idx="4"/>
          </p:nvPr>
        </p:nvSpPr>
        <p:spPr bwMode="auto">
          <a:xfrm>
            <a:off x="4914900" y="8326967"/>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900">
                <a:latin typeface="+mn-lt"/>
              </a:defRPr>
            </a:lvl1pPr>
          </a:lstStyle>
          <a:p>
            <a:fld id="{6C82E42A-00E6-457F-8DD4-83C143DB78A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dt="0"/>
  <p:txStyles>
    <p:titleStyle>
      <a:lvl1pPr algn="l" rtl="0" eaLnBrk="1" fontAlgn="base" hangingPunct="1">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3000" b="1">
          <a:solidFill>
            <a:schemeClr val="tx2"/>
          </a:solidFill>
          <a:latin typeface="Century Gothic" pitchFamily="34" charset="0"/>
        </a:defRPr>
      </a:lvl2pPr>
      <a:lvl3pPr algn="l" rtl="0" eaLnBrk="1" fontAlgn="base" hangingPunct="1">
        <a:spcBef>
          <a:spcPct val="0"/>
        </a:spcBef>
        <a:spcAft>
          <a:spcPct val="0"/>
        </a:spcAft>
        <a:defRPr sz="3000" b="1">
          <a:solidFill>
            <a:schemeClr val="tx2"/>
          </a:solidFill>
          <a:latin typeface="Century Gothic" pitchFamily="34" charset="0"/>
        </a:defRPr>
      </a:lvl3pPr>
      <a:lvl4pPr algn="l" rtl="0" eaLnBrk="1" fontAlgn="base" hangingPunct="1">
        <a:spcBef>
          <a:spcPct val="0"/>
        </a:spcBef>
        <a:spcAft>
          <a:spcPct val="0"/>
        </a:spcAft>
        <a:defRPr sz="3000" b="1">
          <a:solidFill>
            <a:schemeClr val="tx2"/>
          </a:solidFill>
          <a:latin typeface="Century Gothic" pitchFamily="34" charset="0"/>
        </a:defRPr>
      </a:lvl4pPr>
      <a:lvl5pPr algn="l" rtl="0" eaLnBrk="1" fontAlgn="base" hangingPunct="1">
        <a:spcBef>
          <a:spcPct val="0"/>
        </a:spcBef>
        <a:spcAft>
          <a:spcPct val="0"/>
        </a:spcAft>
        <a:defRPr sz="3000" b="1">
          <a:solidFill>
            <a:schemeClr val="tx2"/>
          </a:solidFill>
          <a:latin typeface="Century Gothic" pitchFamily="34" charset="0"/>
        </a:defRPr>
      </a:lvl5pPr>
      <a:lvl6pPr marL="457200" algn="l" rtl="0" eaLnBrk="1" fontAlgn="base" hangingPunct="1">
        <a:spcBef>
          <a:spcPct val="0"/>
        </a:spcBef>
        <a:spcAft>
          <a:spcPct val="0"/>
        </a:spcAft>
        <a:defRPr sz="3000" b="1">
          <a:solidFill>
            <a:schemeClr val="tx2"/>
          </a:solidFill>
          <a:latin typeface="Century Gothic" pitchFamily="34" charset="0"/>
        </a:defRPr>
      </a:lvl6pPr>
      <a:lvl7pPr marL="914400" algn="l" rtl="0" eaLnBrk="1" fontAlgn="base" hangingPunct="1">
        <a:spcBef>
          <a:spcPct val="0"/>
        </a:spcBef>
        <a:spcAft>
          <a:spcPct val="0"/>
        </a:spcAft>
        <a:defRPr sz="3000" b="1">
          <a:solidFill>
            <a:schemeClr val="tx2"/>
          </a:solidFill>
          <a:latin typeface="Century Gothic" pitchFamily="34" charset="0"/>
        </a:defRPr>
      </a:lvl7pPr>
      <a:lvl8pPr marL="1371600" algn="l" rtl="0" eaLnBrk="1" fontAlgn="base" hangingPunct="1">
        <a:spcBef>
          <a:spcPct val="0"/>
        </a:spcBef>
        <a:spcAft>
          <a:spcPct val="0"/>
        </a:spcAft>
        <a:defRPr sz="3000" b="1">
          <a:solidFill>
            <a:schemeClr val="tx2"/>
          </a:solidFill>
          <a:latin typeface="Century Gothic" pitchFamily="34" charset="0"/>
        </a:defRPr>
      </a:lvl8pPr>
      <a:lvl9pPr marL="1828800" algn="l" rtl="0" eaLnBrk="1" fontAlgn="base" hangingPunct="1">
        <a:spcBef>
          <a:spcPct val="0"/>
        </a:spcBef>
        <a:spcAft>
          <a:spcPct val="0"/>
        </a:spcAft>
        <a:defRPr sz="3000" b="1">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alpha val="0"/>
          </a:schemeClr>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1314450" y="2235200"/>
            <a:ext cx="5314950" cy="1178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1314450" y="3759200"/>
            <a:ext cx="5314950" cy="416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342900" y="8326967"/>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900">
                <a:latin typeface="+mn-lt"/>
              </a:defRPr>
            </a:lvl1pPr>
          </a:lstStyle>
          <a:p>
            <a:endParaRPr lang="en-US"/>
          </a:p>
        </p:txBody>
      </p:sp>
      <p:sp>
        <p:nvSpPr>
          <p:cNvPr id="10245" name="Rectangle 5"/>
          <p:cNvSpPr>
            <a:spLocks noGrp="1" noChangeArrowheads="1"/>
          </p:cNvSpPr>
          <p:nvPr>
            <p:ph type="ftr" sz="quarter" idx="3"/>
          </p:nvPr>
        </p:nvSpPr>
        <p:spPr bwMode="auto">
          <a:xfrm>
            <a:off x="2343150" y="8326967"/>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900">
                <a:latin typeface="+mn-lt"/>
              </a:defRPr>
            </a:lvl1pPr>
          </a:lstStyle>
          <a:p>
            <a:r>
              <a:rPr lang="en-US" smtClean="0"/>
              <a:t>1</a:t>
            </a:r>
            <a:endParaRPr lang="en-US"/>
          </a:p>
        </p:txBody>
      </p:sp>
      <p:sp>
        <p:nvSpPr>
          <p:cNvPr id="10246" name="Rectangle 6"/>
          <p:cNvSpPr>
            <a:spLocks noGrp="1" noChangeArrowheads="1"/>
          </p:cNvSpPr>
          <p:nvPr>
            <p:ph type="sldNum" sz="quarter" idx="4"/>
          </p:nvPr>
        </p:nvSpPr>
        <p:spPr bwMode="auto">
          <a:xfrm>
            <a:off x="4914900" y="8326967"/>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900">
                <a:latin typeface="+mn-lt"/>
              </a:defRPr>
            </a:lvl1pPr>
          </a:lstStyle>
          <a:p>
            <a:fld id="{6CB404C0-0108-4868-8CC5-F55159AEB4C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dt="0"/>
  <p:txStyles>
    <p:title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Century Gothic" pitchFamily="34" charset="0"/>
        </a:defRPr>
      </a:lvl2pPr>
      <a:lvl3pPr algn="l" rtl="0" fontAlgn="base">
        <a:spcBef>
          <a:spcPct val="0"/>
        </a:spcBef>
        <a:spcAft>
          <a:spcPct val="0"/>
        </a:spcAft>
        <a:defRPr sz="3000" b="1">
          <a:solidFill>
            <a:schemeClr val="tx2"/>
          </a:solidFill>
          <a:latin typeface="Century Gothic" pitchFamily="34" charset="0"/>
        </a:defRPr>
      </a:lvl3pPr>
      <a:lvl4pPr algn="l" rtl="0" fontAlgn="base">
        <a:spcBef>
          <a:spcPct val="0"/>
        </a:spcBef>
        <a:spcAft>
          <a:spcPct val="0"/>
        </a:spcAft>
        <a:defRPr sz="3000" b="1">
          <a:solidFill>
            <a:schemeClr val="tx2"/>
          </a:solidFill>
          <a:latin typeface="Century Gothic" pitchFamily="34" charset="0"/>
        </a:defRPr>
      </a:lvl4pPr>
      <a:lvl5pPr algn="l" rtl="0" fontAlgn="base">
        <a:spcBef>
          <a:spcPct val="0"/>
        </a:spcBef>
        <a:spcAft>
          <a:spcPct val="0"/>
        </a:spcAft>
        <a:defRPr sz="3000" b="1">
          <a:solidFill>
            <a:schemeClr val="tx2"/>
          </a:solidFill>
          <a:latin typeface="Century Gothic" pitchFamily="34" charset="0"/>
        </a:defRPr>
      </a:lvl5pPr>
      <a:lvl6pPr marL="457200" algn="l" rtl="0" fontAlgn="base">
        <a:spcBef>
          <a:spcPct val="0"/>
        </a:spcBef>
        <a:spcAft>
          <a:spcPct val="0"/>
        </a:spcAft>
        <a:defRPr sz="3000" b="1">
          <a:solidFill>
            <a:schemeClr val="tx2"/>
          </a:solidFill>
          <a:latin typeface="Century Gothic" pitchFamily="34" charset="0"/>
        </a:defRPr>
      </a:lvl6pPr>
      <a:lvl7pPr marL="914400" algn="l" rtl="0" fontAlgn="base">
        <a:spcBef>
          <a:spcPct val="0"/>
        </a:spcBef>
        <a:spcAft>
          <a:spcPct val="0"/>
        </a:spcAft>
        <a:defRPr sz="3000" b="1">
          <a:solidFill>
            <a:schemeClr val="tx2"/>
          </a:solidFill>
          <a:latin typeface="Century Gothic" pitchFamily="34" charset="0"/>
        </a:defRPr>
      </a:lvl7pPr>
      <a:lvl8pPr marL="1371600" algn="l" rtl="0" fontAlgn="base">
        <a:spcBef>
          <a:spcPct val="0"/>
        </a:spcBef>
        <a:spcAft>
          <a:spcPct val="0"/>
        </a:spcAft>
        <a:defRPr sz="3000" b="1">
          <a:solidFill>
            <a:schemeClr val="tx2"/>
          </a:solidFill>
          <a:latin typeface="Century Gothic" pitchFamily="34" charset="0"/>
        </a:defRPr>
      </a:lvl8pPr>
      <a:lvl9pPr marL="1828800" algn="l" rtl="0" fontAlgn="base">
        <a:spcBef>
          <a:spcPct val="0"/>
        </a:spcBef>
        <a:spcAft>
          <a:spcPct val="0"/>
        </a:spcAft>
        <a:defRPr sz="3000" b="1">
          <a:solidFill>
            <a:schemeClr val="tx2"/>
          </a:solidFill>
          <a:latin typeface="Century Gothic" pitchFamily="34" charset="0"/>
        </a:defRPr>
      </a:lvl9pPr>
    </p:titleStyle>
    <p:bodyStyle>
      <a:lvl1pPr marL="342900" indent="-342900" algn="l" rtl="0" fontAlgn="base">
        <a:spcBef>
          <a:spcPct val="20000"/>
        </a:spcBef>
        <a:spcAft>
          <a:spcPct val="0"/>
        </a:spcAft>
        <a:buChar char="•"/>
        <a:defRPr>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15.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lcmha.org/"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2209800" y="203200"/>
            <a:ext cx="4533900" cy="6197600"/>
          </a:xfrm>
          <a:solidFill>
            <a:srgbClr val="F9FDFC"/>
          </a:solidFill>
        </p:spPr>
        <p:txBody>
          <a:bodyPr/>
          <a:lstStyle/>
          <a:p>
            <a:r>
              <a:rPr lang="en-US" sz="4000" dirty="0" smtClean="0">
                <a:solidFill>
                  <a:srgbClr val="040404"/>
                </a:solidFill>
                <a:latin typeface="Corbel" panose="020B0503020204020204" pitchFamily="34" charset="0"/>
              </a:rPr>
              <a:t>LENAWEE </a:t>
            </a:r>
            <a:br>
              <a:rPr lang="en-US" sz="4000" dirty="0" smtClean="0">
                <a:solidFill>
                  <a:srgbClr val="040404"/>
                </a:solidFill>
                <a:latin typeface="Corbel" panose="020B0503020204020204" pitchFamily="34" charset="0"/>
              </a:rPr>
            </a:br>
            <a:r>
              <a:rPr lang="en-US" sz="4000" dirty="0" smtClean="0">
                <a:solidFill>
                  <a:srgbClr val="040404"/>
                </a:solidFill>
                <a:latin typeface="Corbel" panose="020B0503020204020204" pitchFamily="34" charset="0"/>
              </a:rPr>
              <a:t>COMMUNITY MENTAL HEALTH AUTHORITY</a:t>
            </a:r>
            <a:br>
              <a:rPr lang="en-US" sz="4000" dirty="0" smtClean="0">
                <a:solidFill>
                  <a:srgbClr val="040404"/>
                </a:solidFill>
                <a:latin typeface="Corbel" panose="020B0503020204020204" pitchFamily="34" charset="0"/>
              </a:rPr>
            </a:br>
            <a:r>
              <a:rPr lang="en-US" sz="4400" dirty="0" smtClean="0">
                <a:solidFill>
                  <a:srgbClr val="040404"/>
                </a:solidFill>
                <a:latin typeface="Corbel" panose="020B0503020204020204" pitchFamily="34" charset="0"/>
              </a:rPr>
              <a:t/>
            </a:r>
            <a:br>
              <a:rPr lang="en-US" sz="4400" dirty="0" smtClean="0">
                <a:solidFill>
                  <a:srgbClr val="040404"/>
                </a:solidFill>
                <a:latin typeface="Corbel" panose="020B0503020204020204" pitchFamily="34" charset="0"/>
              </a:rPr>
            </a:br>
            <a:r>
              <a:rPr lang="en-US" sz="4000" dirty="0" smtClean="0">
                <a:solidFill>
                  <a:srgbClr val="040404"/>
                </a:solidFill>
                <a:latin typeface="Corbel" panose="020B0503020204020204" pitchFamily="34" charset="0"/>
              </a:rPr>
              <a:t>ANNUAL REPORT</a:t>
            </a:r>
            <a:br>
              <a:rPr lang="en-US" sz="4000" dirty="0" smtClean="0">
                <a:solidFill>
                  <a:srgbClr val="040404"/>
                </a:solidFill>
                <a:latin typeface="Corbel" panose="020B0503020204020204" pitchFamily="34" charset="0"/>
              </a:rPr>
            </a:br>
            <a:r>
              <a:rPr lang="en-US" sz="4000" dirty="0" smtClean="0">
                <a:solidFill>
                  <a:srgbClr val="040404"/>
                </a:solidFill>
                <a:latin typeface="Corbel" panose="020B0503020204020204" pitchFamily="34" charset="0"/>
              </a:rPr>
              <a:t/>
            </a:r>
            <a:br>
              <a:rPr lang="en-US" sz="4000" dirty="0" smtClean="0">
                <a:solidFill>
                  <a:srgbClr val="040404"/>
                </a:solidFill>
                <a:latin typeface="Corbel" panose="020B0503020204020204" pitchFamily="34" charset="0"/>
              </a:rPr>
            </a:br>
            <a:r>
              <a:rPr lang="en-US" sz="4000" dirty="0" smtClean="0">
                <a:solidFill>
                  <a:srgbClr val="040404"/>
                </a:solidFill>
                <a:latin typeface="Corbel" panose="020B0503020204020204" pitchFamily="34" charset="0"/>
              </a:rPr>
              <a:t>2022</a:t>
            </a:r>
            <a:endParaRPr lang="en-US" sz="4000" dirty="0">
              <a:solidFill>
                <a:srgbClr val="040404"/>
              </a:solidFill>
              <a:latin typeface="Corbel" panose="020B0503020204020204" pitchFamily="34" charset="0"/>
            </a:endParaRPr>
          </a:p>
        </p:txBody>
      </p:sp>
      <p:sp>
        <p:nvSpPr>
          <p:cNvPr id="3" name="TextBox 2"/>
          <p:cNvSpPr txBox="1"/>
          <p:nvPr/>
        </p:nvSpPr>
        <p:spPr>
          <a:xfrm>
            <a:off x="1600200" y="7162798"/>
            <a:ext cx="3524250" cy="738664"/>
          </a:xfrm>
          <a:prstGeom prst="rect">
            <a:avLst/>
          </a:prstGeom>
          <a:solidFill>
            <a:srgbClr val="720B47"/>
          </a:solidFill>
        </p:spPr>
        <p:txBody>
          <a:bodyPr wrap="square" rtlCol="0">
            <a:spAutoFit/>
          </a:bodyPr>
          <a:lstStyle/>
          <a:p>
            <a:pPr algn="ctr"/>
            <a:r>
              <a:rPr lang="en-US" sz="1400" b="1" i="1" dirty="0" smtClean="0">
                <a:solidFill>
                  <a:srgbClr val="F9FDFC"/>
                </a:solidFill>
                <a:latin typeface="Corbel" panose="020B0503020204020204" pitchFamily="34" charset="0"/>
              </a:rPr>
              <a:t>To Promote Positive </a:t>
            </a:r>
            <a:r>
              <a:rPr lang="en-US" sz="1400" b="1" i="1" dirty="0">
                <a:solidFill>
                  <a:srgbClr val="F9FDFC"/>
                </a:solidFill>
                <a:latin typeface="Corbel" panose="020B0503020204020204" pitchFamily="34" charset="0"/>
              </a:rPr>
              <a:t>O</a:t>
            </a:r>
            <a:r>
              <a:rPr lang="en-US" sz="1400" b="1" i="1" dirty="0" smtClean="0">
                <a:solidFill>
                  <a:srgbClr val="F9FDFC"/>
                </a:solidFill>
                <a:latin typeface="Corbel" panose="020B0503020204020204" pitchFamily="34" charset="0"/>
              </a:rPr>
              <a:t>utcomes by Creating a Path to Resilience, Recovery, Wellness and </a:t>
            </a:r>
          </a:p>
          <a:p>
            <a:pPr algn="ctr"/>
            <a:r>
              <a:rPr lang="en-US" sz="1400" b="1" i="1" dirty="0" smtClean="0">
                <a:solidFill>
                  <a:srgbClr val="F9FDFC"/>
                </a:solidFill>
                <a:latin typeface="Corbel" panose="020B0503020204020204" pitchFamily="34" charset="0"/>
              </a:rPr>
              <a:t>Self-Determination</a:t>
            </a:r>
            <a:endParaRPr lang="en-US" sz="1400" b="1" i="1" dirty="0">
              <a:solidFill>
                <a:srgbClr val="F9FDFC"/>
              </a:solidFill>
              <a:latin typeface="Corbel" panose="020B0503020204020204" pitchFamily="34" charset="0"/>
            </a:endParaRPr>
          </a:p>
        </p:txBody>
      </p:sp>
      <p:sp>
        <p:nvSpPr>
          <p:cNvPr id="9" name="Text Box 3"/>
          <p:cNvSpPr txBox="1"/>
          <p:nvPr/>
        </p:nvSpPr>
        <p:spPr>
          <a:xfrm>
            <a:off x="152400" y="203200"/>
            <a:ext cx="1905000" cy="6197600"/>
          </a:xfrm>
          <a:prstGeom prst="rect">
            <a:avLst/>
          </a:prstGeom>
          <a:solidFill>
            <a:srgbClr val="134B84"/>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0"/>
              </a:spcBef>
              <a:spcAft>
                <a:spcPts val="900"/>
              </a:spcAft>
            </a:pPr>
            <a:endParaRPr lang="en-US" b="1" i="1" kern="1200" dirty="0" smtClean="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2000" b="1" i="1" kern="1200" dirty="0" smtClean="0">
                <a:solidFill>
                  <a:srgbClr val="F9FDFC"/>
                </a:solidFill>
                <a:effectLst/>
                <a:latin typeface="Corbel" panose="020B0503020204020204" pitchFamily="34" charset="0"/>
                <a:ea typeface="Tw Cen MT"/>
                <a:cs typeface="Times New Roman"/>
              </a:rPr>
              <a:t>Board </a:t>
            </a:r>
            <a:r>
              <a:rPr lang="en-US" sz="2000" b="1" i="1" kern="1200" dirty="0">
                <a:solidFill>
                  <a:srgbClr val="F9FDFC"/>
                </a:solidFill>
                <a:effectLst/>
                <a:latin typeface="Corbel" panose="020B0503020204020204" pitchFamily="34" charset="0"/>
                <a:ea typeface="Tw Cen MT"/>
                <a:cs typeface="Times New Roman"/>
              </a:rPr>
              <a:t>of </a:t>
            </a:r>
            <a:r>
              <a:rPr lang="en-US" sz="2000" b="1" i="1" kern="1200" dirty="0" smtClean="0">
                <a:solidFill>
                  <a:srgbClr val="F9FDFC"/>
                </a:solidFill>
                <a:effectLst/>
                <a:latin typeface="Corbel" panose="020B0503020204020204" pitchFamily="34" charset="0"/>
                <a:ea typeface="Tw Cen MT"/>
                <a:cs typeface="Times New Roman"/>
              </a:rPr>
              <a:t>Directors</a:t>
            </a:r>
          </a:p>
          <a:p>
            <a:pPr marL="0" marR="0" algn="ctr">
              <a:lnSpc>
                <a:spcPct val="110000"/>
              </a:lnSpc>
              <a:spcBef>
                <a:spcPts val="0"/>
              </a:spcBef>
              <a:spcAft>
                <a:spcPts val="900"/>
              </a:spcAft>
            </a:pPr>
            <a:endParaRPr lang="en-US" sz="200" kern="1200" dirty="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1400" i="1" kern="1200" dirty="0">
                <a:solidFill>
                  <a:srgbClr val="F9FDFC"/>
                </a:solidFill>
                <a:effectLst/>
                <a:latin typeface="Corbel" panose="020B0503020204020204" pitchFamily="34" charset="0"/>
                <a:ea typeface="Tw Cen MT"/>
                <a:cs typeface="Times New Roman"/>
              </a:rPr>
              <a:t>Judy </a:t>
            </a:r>
            <a:r>
              <a:rPr lang="en-US" sz="1400" i="1" kern="1200" dirty="0" smtClean="0">
                <a:solidFill>
                  <a:srgbClr val="F9FDFC"/>
                </a:solidFill>
                <a:effectLst/>
                <a:latin typeface="Corbel" panose="020B0503020204020204" pitchFamily="34" charset="0"/>
                <a:ea typeface="Tw Cen MT"/>
                <a:cs typeface="Times New Roman"/>
              </a:rPr>
              <a:t>Ackley – Vice Chair</a:t>
            </a:r>
            <a:endParaRPr lang="en-US" sz="2000" kern="1200" dirty="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Amy Palmer</a:t>
            </a:r>
            <a:r>
              <a:rPr lang="en-US" sz="1400" i="1" kern="1200" dirty="0" smtClean="0">
                <a:solidFill>
                  <a:srgbClr val="F9FDFC"/>
                </a:solidFill>
                <a:effectLst/>
                <a:latin typeface="Corbel" panose="020B0503020204020204" pitchFamily="34" charset="0"/>
                <a:ea typeface="Tw Cen MT"/>
                <a:cs typeface="Times New Roman"/>
              </a:rPr>
              <a:t> – Chair</a:t>
            </a: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Commissioner Jim Goetz</a:t>
            </a: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Tim Kelly</a:t>
            </a:r>
            <a:endParaRPr lang="en-US" sz="1400" i="1" kern="1200" dirty="0" smtClean="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Deidre Reed – Secretary</a:t>
            </a:r>
            <a:endParaRPr lang="en-US" sz="2000" kern="1200" dirty="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1400" i="1" kern="1200" dirty="0" smtClean="0">
                <a:solidFill>
                  <a:srgbClr val="F9FDFC"/>
                </a:solidFill>
                <a:effectLst/>
                <a:latin typeface="Corbel" panose="020B0503020204020204" pitchFamily="34" charset="0"/>
                <a:ea typeface="Tw Cen MT"/>
                <a:cs typeface="Times New Roman"/>
              </a:rPr>
              <a:t>Nate Smith </a:t>
            </a: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Holly Terrill</a:t>
            </a:r>
            <a:endParaRPr lang="en-US" sz="2000" kern="1200" dirty="0">
              <a:solidFill>
                <a:srgbClr val="F9FDFC"/>
              </a:solidFill>
              <a:effectLst/>
              <a:latin typeface="Corbel" panose="020B0503020204020204" pitchFamily="34" charset="0"/>
              <a:ea typeface="Tw Cen MT"/>
              <a:cs typeface="Times New Roman"/>
            </a:endParaRPr>
          </a:p>
          <a:p>
            <a:pPr marL="0" marR="0"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Commissioner                   Ralph Tillotson</a:t>
            </a:r>
            <a:endParaRPr lang="en-US" sz="2000" kern="1200" dirty="0">
              <a:solidFill>
                <a:srgbClr val="F9FDFC"/>
              </a:solidFill>
              <a:effectLst/>
              <a:latin typeface="Corbel" panose="020B0503020204020204" pitchFamily="34" charset="0"/>
              <a:ea typeface="Tw Cen MT"/>
              <a:cs typeface="Times New Roman"/>
            </a:endParaRPr>
          </a:p>
          <a:p>
            <a:pPr algn="ctr">
              <a:lnSpc>
                <a:spcPct val="110000"/>
              </a:lnSpc>
              <a:spcBef>
                <a:spcPts val="0"/>
              </a:spcBef>
              <a:spcAft>
                <a:spcPts val="900"/>
              </a:spcAft>
            </a:pPr>
            <a:r>
              <a:rPr lang="en-US" sz="1400" i="1" dirty="0">
                <a:solidFill>
                  <a:srgbClr val="F9FDFC"/>
                </a:solidFill>
                <a:latin typeface="Corbel" panose="020B0503020204020204" pitchFamily="34" charset="0"/>
                <a:ea typeface="Tw Cen MT"/>
                <a:cs typeface="Times New Roman"/>
              </a:rPr>
              <a:t>Nic Wilson </a:t>
            </a:r>
            <a:endParaRPr lang="en-US" sz="1400" i="1" dirty="0" smtClean="0">
              <a:solidFill>
                <a:srgbClr val="F9FDFC"/>
              </a:solidFill>
              <a:latin typeface="Corbel" panose="020B0503020204020204" pitchFamily="34" charset="0"/>
              <a:ea typeface="Tw Cen MT"/>
              <a:cs typeface="Times New Roman"/>
            </a:endParaRPr>
          </a:p>
          <a:p>
            <a:pPr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Erin Starlin</a:t>
            </a:r>
          </a:p>
          <a:p>
            <a:pPr algn="ctr">
              <a:lnSpc>
                <a:spcPct val="110000"/>
              </a:lnSpc>
              <a:spcBef>
                <a:spcPts val="0"/>
              </a:spcBef>
              <a:spcAft>
                <a:spcPts val="900"/>
              </a:spcAft>
            </a:pPr>
            <a:r>
              <a:rPr lang="en-US" sz="1400" i="1" dirty="0" smtClean="0">
                <a:solidFill>
                  <a:srgbClr val="F9FDFC"/>
                </a:solidFill>
                <a:latin typeface="Corbel" panose="020B0503020204020204" pitchFamily="34" charset="0"/>
                <a:ea typeface="Tw Cen MT"/>
                <a:cs typeface="Times New Roman"/>
              </a:rPr>
              <a:t>Nancy Eaton Gordon</a:t>
            </a:r>
            <a:endParaRPr lang="en-US" sz="1400" i="1" dirty="0">
              <a:solidFill>
                <a:srgbClr val="F9FDFC"/>
              </a:solidFill>
              <a:latin typeface="Corbel" panose="020B0503020204020204" pitchFamily="34" charset="0"/>
              <a:ea typeface="Tw Cen MT"/>
              <a:cs typeface="Times New Roman"/>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4996258"/>
            <a:ext cx="1200150" cy="140454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1</a:t>
            </a:r>
            <a:endParaRPr lang="en-US"/>
          </a:p>
        </p:txBody>
      </p:sp>
      <p:sp>
        <p:nvSpPr>
          <p:cNvPr id="5" name="Slide Number Placeholder 4"/>
          <p:cNvSpPr>
            <a:spLocks noGrp="1"/>
          </p:cNvSpPr>
          <p:nvPr>
            <p:ph type="sldNum" sz="quarter" idx="12"/>
          </p:nvPr>
        </p:nvSpPr>
        <p:spPr>
          <a:xfrm>
            <a:off x="4917567" y="8552134"/>
            <a:ext cx="1600200" cy="635000"/>
          </a:xfrm>
        </p:spPr>
        <p:txBody>
          <a:bodyPr/>
          <a:lstStyle/>
          <a:p>
            <a:fld id="{AFB89981-3003-44F3-BDBE-6FE71EFDF107}" type="slidenum">
              <a:rPr lang="en-US" smtClean="0"/>
              <a:pPr/>
              <a:t>10</a:t>
            </a:fld>
            <a:endParaRPr lang="en-US"/>
          </a:p>
        </p:txBody>
      </p:sp>
      <p:sp>
        <p:nvSpPr>
          <p:cNvPr id="6" name="TextBox 5"/>
          <p:cNvSpPr txBox="1"/>
          <p:nvPr/>
        </p:nvSpPr>
        <p:spPr>
          <a:xfrm>
            <a:off x="35169" y="457200"/>
            <a:ext cx="6796110" cy="461665"/>
          </a:xfrm>
          <a:prstGeom prst="rect">
            <a:avLst/>
          </a:prstGeom>
          <a:solidFill>
            <a:srgbClr val="134B84"/>
          </a:solidFill>
        </p:spPr>
        <p:txBody>
          <a:bodyPr wrap="square" rtlCol="0">
            <a:spAutoFit/>
          </a:bodyPr>
          <a:lstStyle/>
          <a:p>
            <a:pPr algn="ctr"/>
            <a:r>
              <a:rPr lang="en-US" sz="2400" b="1" dirty="0" smtClean="0">
                <a:solidFill>
                  <a:srgbClr val="F9FDFC"/>
                </a:solidFill>
                <a:latin typeface="Corbel" panose="020B0503020204020204" pitchFamily="34" charset="0"/>
              </a:rPr>
              <a:t>HEALTH INTEGRATION</a:t>
            </a:r>
            <a:endParaRPr lang="en-US" sz="2400" b="1" dirty="0">
              <a:solidFill>
                <a:srgbClr val="F9FDFC"/>
              </a:solidFill>
              <a:latin typeface="Corbel" panose="020B0503020204020204" pitchFamily="34" charset="0"/>
            </a:endParaRPr>
          </a:p>
        </p:txBody>
      </p:sp>
      <p:sp>
        <p:nvSpPr>
          <p:cNvPr id="2" name="TextBox 1"/>
          <p:cNvSpPr txBox="1"/>
          <p:nvPr/>
        </p:nvSpPr>
        <p:spPr>
          <a:xfrm>
            <a:off x="0" y="3148654"/>
            <a:ext cx="6796110" cy="4524315"/>
          </a:xfrm>
          <a:prstGeom prst="rect">
            <a:avLst/>
          </a:prstGeom>
          <a:solidFill>
            <a:srgbClr val="F9FDFC"/>
          </a:solidFill>
        </p:spPr>
        <p:txBody>
          <a:bodyPr wrap="square" rtlCol="0">
            <a:spAutoFit/>
          </a:bodyPr>
          <a:lstStyle/>
          <a:p>
            <a:r>
              <a:rPr lang="en-US" sz="1200" b="1" dirty="0" smtClean="0">
                <a:latin typeface="Corbel" panose="020B0503020204020204" pitchFamily="34" charset="0"/>
              </a:rPr>
              <a:t>The Family Medical Center at 1200 N. Main, Adrian, MI 49221 co-locates LCMHA Psychiatrists, nursing and reception staff, Integrated Health Supervisor, Integrated Health Care Manager and Outpatient Therapists in a medical building that houses primary care physicians, dentists, DHHS office, lab services, physical therapy, pharmacy and behavioral health.</a:t>
            </a:r>
          </a:p>
          <a:p>
            <a:endParaRPr lang="en-US" sz="1200" b="1" dirty="0">
              <a:latin typeface="Corbel" panose="020B0503020204020204" pitchFamily="34" charset="0"/>
            </a:endParaRPr>
          </a:p>
          <a:p>
            <a:r>
              <a:rPr lang="en-US" sz="1200" b="1" dirty="0" smtClean="0">
                <a:latin typeface="Corbel" panose="020B0503020204020204" pitchFamily="34" charset="0"/>
              </a:rPr>
              <a:t>This is a one-stop shop for many of our consumers who previously did not have a primary care physician. FMC staff are actively working with LCMHA to continue to increase integration by being active members on committees and workgroups. LCMHA has strengthened referrals to the community with “warm transfers”, increased coordination with consumers, primary care providers and assists with discharge orders from the ER or hospital stays. FMC has a medication assisted treatment program to support those that are interested in recovery from substance use.</a:t>
            </a:r>
          </a:p>
          <a:p>
            <a:endParaRPr lang="en-US" sz="1200" b="1" dirty="0">
              <a:latin typeface="Corbel" panose="020B0503020204020204" pitchFamily="34" charset="0"/>
            </a:endParaRPr>
          </a:p>
          <a:p>
            <a:r>
              <a:rPr lang="en-US" sz="1200" b="1" dirty="0">
                <a:latin typeface="Corbel" panose="020B0503020204020204" pitchFamily="34" charset="0"/>
              </a:rPr>
              <a:t>LCMHA has initiated a new Behavioral Health Home called Health Hub, which is focused on supporting consumers by reaching their physical health goals, and reducing Emergency Room and Hospitalizations by being supported by a team of Nurses, Medical Assistants and Peers. Health Hub monitors health data, coordinates with Primary Care providers. The Health Hub team has one on </a:t>
            </a:r>
            <a:r>
              <a:rPr lang="en-US" sz="1200" b="1" dirty="0" smtClean="0">
                <a:latin typeface="Corbel" panose="020B0503020204020204" pitchFamily="34" charset="0"/>
              </a:rPr>
              <a:t>one contacts </a:t>
            </a:r>
            <a:r>
              <a:rPr lang="en-US" sz="1200" b="1" dirty="0">
                <a:latin typeface="Corbel" panose="020B0503020204020204" pitchFamily="34" charset="0"/>
              </a:rPr>
              <a:t>to help educate and motivate the consumer with health improvement such as weight loss, quitting smoking, attending appointments and following Doctor orders, or starting an exercise regimen. </a:t>
            </a:r>
          </a:p>
          <a:p>
            <a:endParaRPr lang="en-US" sz="1200" b="1" dirty="0" smtClean="0">
              <a:latin typeface="Corbel" panose="020B0503020204020204" pitchFamily="34" charset="0"/>
            </a:endParaRPr>
          </a:p>
          <a:p>
            <a:r>
              <a:rPr lang="en-US" sz="1200" b="1" dirty="0" smtClean="0">
                <a:latin typeface="Corbel" panose="020B0503020204020204" pitchFamily="34" charset="0"/>
              </a:rPr>
              <a:t>LCMHA is utilizing Medicaid claims data to recognize high utilizers of the hospital emergency rooms and offers physical and behavioral supports to decrease those numbers. Data is also used for case consultation to support CMH staff along with monthly collaboration with each Medicaid HMO Plan in our county.</a:t>
            </a:r>
            <a:endParaRPr lang="en-US" sz="1200" b="1" dirty="0">
              <a:latin typeface="Corbel" panose="020B0503020204020204" pitchFamily="34" charset="0"/>
            </a:endParaRPr>
          </a:p>
        </p:txBody>
      </p:sp>
      <p:pic>
        <p:nvPicPr>
          <p:cNvPr id="11" name="Picture 10"/>
          <p:cNvPicPr>
            <a:picLocks noChangeAspect="1"/>
          </p:cNvPicPr>
          <p:nvPr/>
        </p:nvPicPr>
        <p:blipFill>
          <a:blip r:embed="rId2"/>
          <a:stretch>
            <a:fillRect/>
          </a:stretch>
        </p:blipFill>
        <p:spPr>
          <a:xfrm>
            <a:off x="1560565" y="1109834"/>
            <a:ext cx="3357002" cy="1847850"/>
          </a:xfrm>
          <a:prstGeom prst="rect">
            <a:avLst/>
          </a:prstGeom>
        </p:spPr>
      </p:pic>
    </p:spTree>
    <p:extLst>
      <p:ext uri="{BB962C8B-B14F-4D97-AF65-F5344CB8AC3E}">
        <p14:creationId xmlns:p14="http://schemas.microsoft.com/office/powerpoint/2010/main" val="567240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848857" cy="1178984"/>
          </a:xfrm>
          <a:solidFill>
            <a:srgbClr val="134B84"/>
          </a:solidFill>
        </p:spPr>
        <p:txBody>
          <a:bodyPr/>
          <a:lstStyle/>
          <a:p>
            <a:pPr algn="ctr"/>
            <a:r>
              <a:rPr lang="en-US" sz="2400" dirty="0" smtClean="0">
                <a:solidFill>
                  <a:schemeClr val="tx1"/>
                </a:solidFill>
                <a:latin typeface="Corbel" panose="020B0503020204020204" pitchFamily="34" charset="0"/>
              </a:rPr>
              <a:t>ORGANIZATIONAL CAPACITY</a:t>
            </a:r>
            <a:br>
              <a:rPr lang="en-US" sz="2400" dirty="0" smtClean="0">
                <a:solidFill>
                  <a:schemeClr val="tx1"/>
                </a:solidFill>
                <a:latin typeface="Corbel" panose="020B0503020204020204" pitchFamily="34" charset="0"/>
              </a:rPr>
            </a:br>
            <a:r>
              <a:rPr lang="en-US" sz="2400" dirty="0" smtClean="0">
                <a:solidFill>
                  <a:schemeClr val="tx1"/>
                </a:solidFill>
                <a:latin typeface="Corbel" panose="020B0503020204020204" pitchFamily="34" charset="0"/>
              </a:rPr>
              <a:t>EMPLOYEE COMPETENCIES</a:t>
            </a:r>
            <a:endParaRPr lang="en-US" sz="2400" dirty="0">
              <a:solidFill>
                <a:schemeClr val="tx1"/>
              </a:solidFill>
              <a:latin typeface="Corbel" panose="020B0503020204020204" pitchFamily="34" charset="0"/>
            </a:endParaRPr>
          </a:p>
        </p:txBody>
      </p:sp>
      <p:sp>
        <p:nvSpPr>
          <p:cNvPr id="5" name="Slide Number Placeholder 4"/>
          <p:cNvSpPr>
            <a:spLocks noGrp="1"/>
          </p:cNvSpPr>
          <p:nvPr>
            <p:ph type="sldNum" sz="quarter" idx="12"/>
          </p:nvPr>
        </p:nvSpPr>
        <p:spPr/>
        <p:txBody>
          <a:bodyPr/>
          <a:lstStyle/>
          <a:p>
            <a:fld id="{4FB44A4A-5DB1-418E-B594-959F82D75397}" type="slidenum">
              <a:rPr lang="en-US" smtClean="0"/>
              <a:pPr/>
              <a:t>11</a:t>
            </a:fld>
            <a:endParaRPr lang="en-US"/>
          </a:p>
        </p:txBody>
      </p:sp>
      <p:graphicFrame>
        <p:nvGraphicFramePr>
          <p:cNvPr id="8" name="Content Placeholder 5"/>
          <p:cNvGraphicFramePr>
            <a:graphicFrameLocks/>
          </p:cNvGraphicFramePr>
          <p:nvPr>
            <p:extLst>
              <p:ext uri="{D42A27DB-BD31-4B8C-83A1-F6EECF244321}">
                <p14:modId xmlns:p14="http://schemas.microsoft.com/office/powerpoint/2010/main" val="1415270167"/>
              </p:ext>
            </p:extLst>
          </p:nvPr>
        </p:nvGraphicFramePr>
        <p:xfrm>
          <a:off x="1" y="1066799"/>
          <a:ext cx="6848856" cy="8089537"/>
        </p:xfrm>
        <a:graphic>
          <a:graphicData uri="http://schemas.openxmlformats.org/drawingml/2006/table">
            <a:tbl>
              <a:tblPr firstRow="1" bandRow="1">
                <a:tableStyleId>{7E9639D4-E3E2-4D34-9284-5A2195B3D0D7}</a:tableStyleId>
              </a:tblPr>
              <a:tblGrid>
                <a:gridCol w="3047999">
                  <a:extLst>
                    <a:ext uri="{9D8B030D-6E8A-4147-A177-3AD203B41FA5}">
                      <a16:colId xmlns:a16="http://schemas.microsoft.com/office/drawing/2014/main" val="1783653077"/>
                    </a:ext>
                  </a:extLst>
                </a:gridCol>
                <a:gridCol w="1756423">
                  <a:extLst>
                    <a:ext uri="{9D8B030D-6E8A-4147-A177-3AD203B41FA5}">
                      <a16:colId xmlns:a16="http://schemas.microsoft.com/office/drawing/2014/main" val="2410852626"/>
                    </a:ext>
                  </a:extLst>
                </a:gridCol>
                <a:gridCol w="2044434">
                  <a:extLst>
                    <a:ext uri="{9D8B030D-6E8A-4147-A177-3AD203B41FA5}">
                      <a16:colId xmlns:a16="http://schemas.microsoft.com/office/drawing/2014/main" val="180733879"/>
                    </a:ext>
                  </a:extLst>
                </a:gridCol>
              </a:tblGrid>
              <a:tr h="862478">
                <a:tc>
                  <a:txBody>
                    <a:bodyPr/>
                    <a:lstStyle/>
                    <a:p>
                      <a:pPr marL="0" algn="ctr" defTabSz="914400" rtl="0" eaLnBrk="1" latinLnBrk="0" hangingPunct="1"/>
                      <a:endParaRPr lang="en-US" sz="1600" strike="noStrike" kern="1200" dirty="0" smtClean="0">
                        <a:solidFill>
                          <a:srgbClr val="FF0000"/>
                        </a:solidFill>
                      </a:endParaRPr>
                    </a:p>
                    <a:p>
                      <a:pPr marL="0" algn="ctr" defTabSz="914400" rtl="0" eaLnBrk="1" latinLnBrk="0" hangingPunct="1"/>
                      <a:r>
                        <a:rPr lang="en-US" sz="1600" strike="noStrike" kern="1200" dirty="0" smtClean="0">
                          <a:solidFill>
                            <a:srgbClr val="002060"/>
                          </a:solidFill>
                        </a:rPr>
                        <a:t>STANDING</a:t>
                      </a:r>
                      <a:r>
                        <a:rPr lang="en-US" sz="1600" strike="noStrike" kern="1200" baseline="0" dirty="0" smtClean="0">
                          <a:solidFill>
                            <a:srgbClr val="002060"/>
                          </a:solidFill>
                        </a:rPr>
                        <a:t> COMMITTEES</a:t>
                      </a:r>
                      <a:endParaRPr lang="en-US" sz="1600" strike="noStrike" kern="1200" dirty="0" smtClean="0">
                        <a:solidFill>
                          <a:srgbClr val="002060"/>
                        </a:solidFill>
                      </a:endParaRPr>
                    </a:p>
                  </a:txBody>
                  <a:tcPr>
                    <a:solidFill>
                      <a:schemeClr val="tx1">
                        <a:lumMod val="85000"/>
                      </a:schemeClr>
                    </a:solidFill>
                  </a:tcPr>
                </a:tc>
                <a:tc gridSpan="2">
                  <a:txBody>
                    <a:bodyPr/>
                    <a:lstStyle/>
                    <a:p>
                      <a:pPr algn="ctr"/>
                      <a:r>
                        <a:rPr lang="en-US" sz="1600" dirty="0" smtClean="0">
                          <a:solidFill>
                            <a:srgbClr val="002060"/>
                          </a:solidFill>
                        </a:rPr>
                        <a:t>EMPLOYEE TRAININGS</a:t>
                      </a:r>
                      <a:endParaRPr lang="en-US" sz="1600" dirty="0">
                        <a:solidFill>
                          <a:srgbClr val="002060"/>
                        </a:solidFill>
                      </a:endParaRPr>
                    </a:p>
                  </a:txBody>
                  <a:tcPr anchor="ctr">
                    <a:solidFill>
                      <a:schemeClr val="tx1">
                        <a:lumMod val="85000"/>
                      </a:schemeClr>
                    </a:solidFill>
                  </a:tcPr>
                </a:tc>
                <a:tc hMerge="1">
                  <a:txBody>
                    <a:bodyPr/>
                    <a:lstStyle/>
                    <a:p>
                      <a:pPr algn="ctr"/>
                      <a:endParaRPr lang="en-US" sz="1200" dirty="0"/>
                    </a:p>
                  </a:txBody>
                  <a:tcPr>
                    <a:solidFill>
                      <a:srgbClr val="00B0F0"/>
                    </a:solidFill>
                  </a:tcPr>
                </a:tc>
                <a:extLst>
                  <a:ext uri="{0D108BD9-81ED-4DB2-BD59-A6C34878D82A}">
                    <a16:rowId xmlns:a16="http://schemas.microsoft.com/office/drawing/2014/main" val="1946145561"/>
                  </a:ext>
                </a:extLst>
              </a:tr>
              <a:tr h="456043">
                <a:tc rowSpan="14">
                  <a:txBody>
                    <a:bodyPr/>
                    <a:lstStyle/>
                    <a:p>
                      <a:pPr algn="l">
                        <a:lnSpc>
                          <a:spcPct val="100000"/>
                        </a:lnSpc>
                      </a:pPr>
                      <a:endParaRPr lang="en-US" sz="1350" dirty="0" smtClean="0">
                        <a:solidFill>
                          <a:sysClr val="windowText" lastClr="000000"/>
                        </a:solidFill>
                      </a:endParaRPr>
                    </a:p>
                    <a:p>
                      <a:pPr algn="l">
                        <a:lnSpc>
                          <a:spcPct val="100000"/>
                        </a:lnSpc>
                      </a:pPr>
                      <a:r>
                        <a:rPr lang="en-US" sz="1350" dirty="0" smtClean="0">
                          <a:solidFill>
                            <a:sysClr val="windowText" lastClr="000000"/>
                          </a:solidFill>
                        </a:rPr>
                        <a:t>Health &amp; Safety</a:t>
                      </a:r>
                    </a:p>
                    <a:p>
                      <a:pPr algn="l">
                        <a:lnSpc>
                          <a:spcPct val="100000"/>
                        </a:lnSpc>
                      </a:pPr>
                      <a:endParaRPr lang="en-US" sz="1350" dirty="0" smtClean="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dirty="0" smtClean="0">
                          <a:solidFill>
                            <a:sysClr val="windowText" lastClr="000000"/>
                          </a:solidFill>
                        </a:rPr>
                        <a:t>Behavior Treatment Review Committee</a:t>
                      </a:r>
                    </a:p>
                    <a:p>
                      <a:pPr algn="l">
                        <a:lnSpc>
                          <a:spcPct val="100000"/>
                        </a:lnSpc>
                      </a:pPr>
                      <a:endParaRPr lang="en-US" sz="1350" dirty="0" smtClean="0">
                        <a:solidFill>
                          <a:sysClr val="windowText" lastClr="000000"/>
                        </a:solidFill>
                      </a:endParaRPr>
                    </a:p>
                    <a:p>
                      <a:pPr algn="l">
                        <a:lnSpc>
                          <a:spcPct val="100000"/>
                        </a:lnSpc>
                      </a:pPr>
                      <a:r>
                        <a:rPr lang="en-US" sz="1350" dirty="0" smtClean="0">
                          <a:solidFill>
                            <a:sysClr val="windowText" lastClr="000000"/>
                          </a:solidFill>
                        </a:rPr>
                        <a:t>Sentinel Event Review</a:t>
                      </a:r>
                    </a:p>
                    <a:p>
                      <a:pPr algn="l">
                        <a:lnSpc>
                          <a:spcPct val="100000"/>
                        </a:lnSpc>
                      </a:pPr>
                      <a:endParaRPr lang="en-US" sz="1350" dirty="0">
                        <a:solidFill>
                          <a:sysClr val="windowText" lastClr="000000"/>
                        </a:solidFill>
                      </a:endParaRPr>
                    </a:p>
                    <a:p>
                      <a:pPr algn="l">
                        <a:lnSpc>
                          <a:spcPct val="100000"/>
                        </a:lnSpc>
                      </a:pPr>
                      <a:r>
                        <a:rPr lang="en-US" sz="1350" dirty="0" smtClean="0">
                          <a:solidFill>
                            <a:sysClr val="windowText" lastClr="000000"/>
                          </a:solidFill>
                        </a:rPr>
                        <a:t>Utilization </a:t>
                      </a:r>
                      <a:r>
                        <a:rPr lang="en-US" sz="1350" dirty="0" smtClean="0">
                          <a:solidFill>
                            <a:srgbClr val="040404"/>
                          </a:solidFill>
                        </a:rPr>
                        <a:t>Management &amp; Review</a:t>
                      </a:r>
                    </a:p>
                    <a:p>
                      <a:pPr algn="l">
                        <a:lnSpc>
                          <a:spcPct val="100000"/>
                        </a:lnSpc>
                      </a:pPr>
                      <a:endParaRPr lang="en-US" sz="1350" dirty="0" smtClean="0">
                        <a:solidFill>
                          <a:srgbClr val="040404"/>
                        </a:solidFill>
                      </a:endParaRPr>
                    </a:p>
                    <a:p>
                      <a:pPr algn="l">
                        <a:lnSpc>
                          <a:spcPct val="100000"/>
                        </a:lnSpc>
                      </a:pPr>
                      <a:r>
                        <a:rPr lang="en-US" sz="1350" dirty="0" smtClean="0">
                          <a:solidFill>
                            <a:srgbClr val="040404"/>
                          </a:solidFill>
                        </a:rPr>
                        <a:t>Culture Crew</a:t>
                      </a:r>
                    </a:p>
                    <a:p>
                      <a:pPr algn="l">
                        <a:lnSpc>
                          <a:spcPct val="100000"/>
                        </a:lnSpc>
                      </a:pPr>
                      <a:endParaRPr lang="en-US" sz="1350" dirty="0" smtClean="0">
                        <a:solidFill>
                          <a:srgbClr val="040404"/>
                        </a:solidFill>
                      </a:endParaRPr>
                    </a:p>
                    <a:p>
                      <a:pPr algn="l">
                        <a:lnSpc>
                          <a:spcPct val="100000"/>
                        </a:lnSpc>
                      </a:pPr>
                      <a:r>
                        <a:rPr lang="en-US" sz="1350" dirty="0" smtClean="0">
                          <a:solidFill>
                            <a:srgbClr val="040404"/>
                          </a:solidFill>
                        </a:rPr>
                        <a:t>Diversity,</a:t>
                      </a:r>
                      <a:r>
                        <a:rPr lang="en-US" sz="1350" baseline="0" dirty="0" smtClean="0">
                          <a:solidFill>
                            <a:srgbClr val="040404"/>
                          </a:solidFill>
                        </a:rPr>
                        <a:t> Equity, &amp; Inclusion</a:t>
                      </a:r>
                    </a:p>
                    <a:p>
                      <a:pPr algn="l">
                        <a:lnSpc>
                          <a:spcPct val="100000"/>
                        </a:lnSpc>
                      </a:pPr>
                      <a:endParaRPr lang="en-US" sz="1350" baseline="0" dirty="0" smtClean="0">
                        <a:solidFill>
                          <a:srgbClr val="040404"/>
                        </a:solidFill>
                      </a:endParaRPr>
                    </a:p>
                    <a:p>
                      <a:pPr algn="l">
                        <a:lnSpc>
                          <a:spcPct val="100000"/>
                        </a:lnSpc>
                      </a:pPr>
                      <a:r>
                        <a:rPr lang="en-US" sz="1350" baseline="0" dirty="0" smtClean="0">
                          <a:solidFill>
                            <a:srgbClr val="040404"/>
                          </a:solidFill>
                        </a:rPr>
                        <a:t>SUD Providers</a:t>
                      </a:r>
                      <a:endParaRPr lang="en-US" sz="1350" dirty="0" smtClean="0">
                        <a:solidFill>
                          <a:srgbClr val="040404"/>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r>
                        <a:rPr lang="en-US" sz="1350" dirty="0" smtClean="0">
                          <a:solidFill>
                            <a:sysClr val="windowText" lastClr="000000"/>
                          </a:solidFill>
                        </a:rPr>
                        <a:t>An inclusive </a:t>
                      </a:r>
                      <a:r>
                        <a:rPr lang="en-US" sz="1350" baseline="0" dirty="0" smtClean="0">
                          <a:solidFill>
                            <a:sysClr val="windowText" lastClr="000000"/>
                          </a:solidFill>
                        </a:rPr>
                        <a:t>environment that meets the needs of the people in it</a:t>
                      </a: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r>
                        <a:rPr lang="en-US" sz="1350" dirty="0" smtClean="0">
                          <a:solidFill>
                            <a:sysClr val="windowText" lastClr="000000"/>
                          </a:solidFill>
                        </a:rPr>
                        <a:t>Access</a:t>
                      </a:r>
                      <a:r>
                        <a:rPr lang="en-US" sz="1350" baseline="0" dirty="0" smtClean="0">
                          <a:solidFill>
                            <a:sysClr val="windowText" lastClr="000000"/>
                          </a:solidFill>
                        </a:rPr>
                        <a:t> to the full spectrum of resources available to us</a:t>
                      </a:r>
                      <a:endParaRPr lang="en-US" sz="1350" dirty="0" smtClean="0">
                        <a:solidFill>
                          <a:sysClr val="windowText" lastClr="000000"/>
                        </a:solidFill>
                      </a:endParaRPr>
                    </a:p>
                    <a:p>
                      <a:pPr algn="l">
                        <a:lnSpc>
                          <a:spcPct val="100000"/>
                        </a:lnSpc>
                      </a:pPr>
                      <a:endParaRPr lang="en-US" sz="1350" dirty="0" smtClean="0">
                        <a:solidFill>
                          <a:sysClr val="windowText" lastClr="000000"/>
                        </a:solidFill>
                      </a:endParaRPr>
                    </a:p>
                    <a:p>
                      <a:pPr algn="l">
                        <a:lnSpc>
                          <a:spcPct val="100000"/>
                        </a:lnSpc>
                      </a:pPr>
                      <a:r>
                        <a:rPr lang="en-US" sz="1350" dirty="0" smtClean="0">
                          <a:solidFill>
                            <a:sysClr val="windowText" lastClr="000000"/>
                          </a:solidFill>
                        </a:rPr>
                        <a:t>Clear</a:t>
                      </a:r>
                      <a:r>
                        <a:rPr lang="en-US" sz="1350" baseline="0" dirty="0" smtClean="0">
                          <a:solidFill>
                            <a:sysClr val="windowText" lastClr="000000"/>
                          </a:solidFill>
                        </a:rPr>
                        <a:t> and meaningful processes</a:t>
                      </a:r>
                    </a:p>
                    <a:p>
                      <a:pPr algn="l">
                        <a:lnSpc>
                          <a:spcPct val="100000"/>
                        </a:lnSpc>
                      </a:pPr>
                      <a:endParaRPr lang="en-US" sz="1350" baseline="0" dirty="0" smtClean="0">
                        <a:solidFill>
                          <a:sysClr val="windowText" lastClr="000000"/>
                        </a:solidFill>
                      </a:endParaRPr>
                    </a:p>
                    <a:p>
                      <a:pPr algn="l">
                        <a:lnSpc>
                          <a:spcPct val="100000"/>
                        </a:lnSpc>
                      </a:pPr>
                      <a:r>
                        <a:rPr lang="en-US" sz="1350" baseline="0" dirty="0" smtClean="0">
                          <a:solidFill>
                            <a:sysClr val="windowText" lastClr="000000"/>
                          </a:solidFill>
                        </a:rPr>
                        <a:t>A safe and stigma-free community</a:t>
                      </a:r>
                      <a:endParaRPr lang="en-US" sz="1350" dirty="0" smtClean="0">
                        <a:solidFill>
                          <a:sysClr val="windowText" lastClr="000000"/>
                        </a:solidFill>
                      </a:endParaRPr>
                    </a:p>
                  </a:txBody>
                  <a:tcPr>
                    <a:solidFill>
                      <a:schemeClr val="tx1"/>
                    </a:solidFill>
                  </a:tcPr>
                </a:tc>
                <a:tc>
                  <a:txBody>
                    <a:bodyPr/>
                    <a:lstStyle/>
                    <a:p>
                      <a:r>
                        <a:rPr lang="en-US" sz="1200" dirty="0" smtClean="0">
                          <a:solidFill>
                            <a:sysClr val="windowText" lastClr="000000"/>
                          </a:solidFill>
                        </a:rPr>
                        <a:t>CMHAM Conferences</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ABA</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4270065949"/>
                  </a:ext>
                </a:extLst>
              </a:tr>
              <a:tr h="387213">
                <a:tc vMerge="1">
                  <a:txBody>
                    <a:bodyPr/>
                    <a:lstStyle/>
                    <a:p>
                      <a:pPr algn="l"/>
                      <a:endParaRPr lang="en-US" sz="1200" dirty="0">
                        <a:solidFill>
                          <a:srgbClr val="040404"/>
                        </a:solidFill>
                      </a:endParaRPr>
                    </a:p>
                  </a:txBody>
                  <a:tcPr/>
                </a:tc>
                <a:tc>
                  <a:txBody>
                    <a:bodyPr/>
                    <a:lstStyle/>
                    <a:p>
                      <a:r>
                        <a:rPr lang="en-US" sz="1200" dirty="0" err="1" smtClean="0">
                          <a:solidFill>
                            <a:sysClr val="windowText" lastClr="000000"/>
                          </a:solidFill>
                        </a:rPr>
                        <a:t>safeTALK</a:t>
                      </a:r>
                      <a:r>
                        <a:rPr lang="en-US" sz="1200" dirty="0" smtClean="0">
                          <a:solidFill>
                            <a:sysClr val="windowText" lastClr="000000"/>
                          </a:solidFill>
                        </a:rPr>
                        <a:t> Training</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LOCUS</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442562006"/>
                  </a:ext>
                </a:extLst>
              </a:tr>
              <a:tr h="638462">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Mental Health First Aid</a:t>
                      </a:r>
                    </a:p>
                    <a:p>
                      <a:r>
                        <a:rPr lang="en-US" sz="1200" dirty="0" smtClean="0">
                          <a:solidFill>
                            <a:sysClr val="windowText" lastClr="000000"/>
                          </a:solidFill>
                        </a:rPr>
                        <a:t>Adult/Youth</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Infant </a:t>
                      </a:r>
                      <a:r>
                        <a:rPr lang="en-US" sz="1200" smtClean="0">
                          <a:solidFill>
                            <a:sysClr val="windowText" lastClr="000000"/>
                          </a:solidFill>
                        </a:rPr>
                        <a:t>Mental Health</a:t>
                      </a:r>
                    </a:p>
                    <a:p>
                      <a:endParaRPr lang="en-US" sz="1200" dirty="0" smtClean="0">
                        <a:solidFill>
                          <a:sysClr val="windowText" lastClr="000000"/>
                        </a:solidFill>
                      </a:endParaRPr>
                    </a:p>
                    <a:p>
                      <a:r>
                        <a:rPr lang="en-US" sz="1200" dirty="0" smtClean="0">
                          <a:solidFill>
                            <a:sysClr val="windowText" lastClr="000000"/>
                          </a:solidFill>
                        </a:rPr>
                        <a:t>Gentle Teaching</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4189629267"/>
                  </a:ext>
                </a:extLst>
              </a:tr>
              <a:tr h="477387">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Motivational Interviewing</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NARCAN</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1650236453"/>
                  </a:ext>
                </a:extLst>
              </a:tr>
              <a:tr h="387213">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Yellow Ribbon</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BHTEDS</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1019014207"/>
                  </a:ext>
                </a:extLst>
              </a:tr>
              <a:tr h="670815">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Parent</a:t>
                      </a:r>
                      <a:r>
                        <a:rPr lang="en-US" sz="1200" baseline="0" dirty="0" smtClean="0">
                          <a:solidFill>
                            <a:sysClr val="windowText" lastClr="000000"/>
                          </a:solidFill>
                        </a:rPr>
                        <a:t> Management </a:t>
                      </a:r>
                      <a:br>
                        <a:rPr lang="en-US" sz="1200" baseline="0" dirty="0" smtClean="0">
                          <a:solidFill>
                            <a:sysClr val="windowText" lastClr="000000"/>
                          </a:solidFill>
                        </a:rPr>
                      </a:br>
                      <a:r>
                        <a:rPr lang="en-US" sz="1200" baseline="0" dirty="0" smtClean="0">
                          <a:solidFill>
                            <a:sysClr val="windowText" lastClr="000000"/>
                          </a:solidFill>
                        </a:rPr>
                        <a:t>Training-Oregon Model (PMTO)</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Columbia Suicide Risk Assessment</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120360175"/>
                  </a:ext>
                </a:extLst>
              </a:tr>
              <a:tr h="479156">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Parenting Through</a:t>
                      </a:r>
                      <a:r>
                        <a:rPr lang="en-US" sz="1200" baseline="0" dirty="0" smtClean="0">
                          <a:solidFill>
                            <a:sysClr val="windowText" lastClr="000000"/>
                          </a:solidFill>
                        </a:rPr>
                        <a:t> Change (PTC-R)</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Child Abuse Mandatory Reporting</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3475171950"/>
                  </a:ext>
                </a:extLst>
              </a:tr>
              <a:tr h="479156">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Integrated Healthcare Training</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Confidentiality/HIPAA/ Boundaries</a:t>
                      </a:r>
                      <a:endParaRPr lang="en-US" sz="1200" dirty="0">
                        <a:solidFill>
                          <a:sysClr val="windowText" lastClr="000000"/>
                        </a:solidFill>
                      </a:endParaRPr>
                    </a:p>
                  </a:txBody>
                  <a:tcPr>
                    <a:solidFill>
                      <a:schemeClr val="tx1"/>
                    </a:solidFill>
                  </a:tcPr>
                </a:tc>
                <a:extLst>
                  <a:ext uri="{0D108BD9-81ED-4DB2-BD59-A6C34878D82A}">
                    <a16:rowId xmlns:a16="http://schemas.microsoft.com/office/drawing/2014/main" val="1618048004"/>
                  </a:ext>
                </a:extLst>
              </a:tr>
              <a:tr h="479156">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Trauma Focused Therapy Training</a:t>
                      </a:r>
                      <a:endParaRPr lang="en-US" sz="1200" dirty="0">
                        <a:solidFill>
                          <a:sysClr val="windowText" lastClr="000000"/>
                        </a:solidFill>
                      </a:endParaRPr>
                    </a:p>
                  </a:txBody>
                  <a:tcPr>
                    <a:solidFill>
                      <a:schemeClr val="tx1"/>
                    </a:solidFill>
                  </a:tcPr>
                </a:tc>
                <a:tc>
                  <a:txBody>
                    <a:bodyPr/>
                    <a:lstStyle/>
                    <a:p>
                      <a:r>
                        <a:rPr lang="en-US" sz="1200" dirty="0" smtClean="0">
                          <a:solidFill>
                            <a:sysClr val="windowText" lastClr="000000"/>
                          </a:solidFill>
                        </a:rPr>
                        <a:t>Recipient Rights</a:t>
                      </a:r>
                    </a:p>
                    <a:p>
                      <a:r>
                        <a:rPr lang="en-US" sz="1200" dirty="0" smtClean="0">
                          <a:solidFill>
                            <a:sysClr val="windowText" lastClr="000000"/>
                          </a:solidFill>
                        </a:rPr>
                        <a:t>EMDR</a:t>
                      </a:r>
                    </a:p>
                  </a:txBody>
                  <a:tcPr>
                    <a:solidFill>
                      <a:schemeClr val="tx1"/>
                    </a:solidFill>
                  </a:tcPr>
                </a:tc>
                <a:extLst>
                  <a:ext uri="{0D108BD9-81ED-4DB2-BD59-A6C34878D82A}">
                    <a16:rowId xmlns:a16="http://schemas.microsoft.com/office/drawing/2014/main" val="2860724321"/>
                  </a:ext>
                </a:extLst>
              </a:tr>
              <a:tr h="479156">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DBT</a:t>
                      </a:r>
                    </a:p>
                    <a:p>
                      <a:r>
                        <a:rPr lang="en-US" sz="1200" dirty="0" smtClean="0">
                          <a:solidFill>
                            <a:sysClr val="windowText" lastClr="000000"/>
                          </a:solidFill>
                        </a:rPr>
                        <a:t>CPR</a:t>
                      </a:r>
                      <a:endParaRPr lang="en-US" sz="1200" dirty="0">
                        <a:solidFill>
                          <a:sysClr val="windowText" lastClr="000000"/>
                        </a:solidFill>
                        <a:latin typeface="Corbel" panose="020B0503020204020204" pitchFamily="34" charset="0"/>
                      </a:endParaRPr>
                    </a:p>
                  </a:txBody>
                  <a:tcPr>
                    <a:solidFill>
                      <a:schemeClr val="tx1"/>
                    </a:solidFill>
                  </a:tcPr>
                </a:tc>
                <a:tc>
                  <a:txBody>
                    <a:bodyPr/>
                    <a:lstStyle/>
                    <a:p>
                      <a:r>
                        <a:rPr lang="en-US" sz="1200" dirty="0" smtClean="0">
                          <a:solidFill>
                            <a:sysClr val="windowText" lastClr="000000"/>
                          </a:solidFill>
                        </a:rPr>
                        <a:t>Due Process Grievance &amp; Appeals</a:t>
                      </a:r>
                      <a:endParaRPr lang="en-US" sz="1200" dirty="0">
                        <a:solidFill>
                          <a:sysClr val="windowText" lastClr="000000"/>
                        </a:solidFill>
                        <a:latin typeface="Corbel" panose="020B0503020204020204" pitchFamily="34" charset="0"/>
                      </a:endParaRPr>
                    </a:p>
                  </a:txBody>
                  <a:tcPr>
                    <a:solidFill>
                      <a:schemeClr val="tx1"/>
                    </a:solidFill>
                  </a:tcPr>
                </a:tc>
                <a:extLst>
                  <a:ext uri="{0D108BD9-81ED-4DB2-BD59-A6C34878D82A}">
                    <a16:rowId xmlns:a16="http://schemas.microsoft.com/office/drawing/2014/main" val="2579720191"/>
                  </a:ext>
                </a:extLst>
              </a:tr>
              <a:tr h="820878">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Ethics</a:t>
                      </a:r>
                    </a:p>
                    <a:p>
                      <a:r>
                        <a:rPr lang="en-US" sz="1200" dirty="0" smtClean="0">
                          <a:solidFill>
                            <a:sysClr val="windowText" lastClr="000000"/>
                          </a:solidFill>
                        </a:rPr>
                        <a:t>Advanced</a:t>
                      </a:r>
                      <a:r>
                        <a:rPr lang="en-US" sz="1200" baseline="0" dirty="0" smtClean="0">
                          <a:solidFill>
                            <a:sysClr val="windowText" lastClr="000000"/>
                          </a:solidFill>
                        </a:rPr>
                        <a:t> Directives</a:t>
                      </a:r>
                    </a:p>
                    <a:p>
                      <a:r>
                        <a:rPr lang="en-US" sz="1200" baseline="0" dirty="0" smtClean="0">
                          <a:solidFill>
                            <a:sysClr val="windowText" lastClr="000000"/>
                          </a:solidFill>
                        </a:rPr>
                        <a:t>Psychiatric Advance Directives</a:t>
                      </a:r>
                      <a:endParaRPr lang="en-US" sz="1200" dirty="0">
                        <a:solidFill>
                          <a:sysClr val="windowText" lastClr="000000"/>
                        </a:solidFill>
                        <a:latin typeface="Corbel" panose="020B0503020204020204" pitchFamily="34" charset="0"/>
                      </a:endParaRPr>
                    </a:p>
                  </a:txBody>
                  <a:tcPr>
                    <a:solidFill>
                      <a:schemeClr val="tx1"/>
                    </a:solidFill>
                  </a:tcPr>
                </a:tc>
                <a:tc>
                  <a:txBody>
                    <a:bodyPr/>
                    <a:lstStyle/>
                    <a:p>
                      <a:r>
                        <a:rPr lang="en-US" sz="1200" dirty="0" smtClean="0">
                          <a:solidFill>
                            <a:sysClr val="windowText" lastClr="000000"/>
                          </a:solidFill>
                        </a:rPr>
                        <a:t>Person Centered Planning</a:t>
                      </a:r>
                    </a:p>
                    <a:p>
                      <a:endParaRPr lang="en-US" sz="1200" dirty="0" smtClean="0">
                        <a:solidFill>
                          <a:sysClr val="windowText" lastClr="000000"/>
                        </a:solidFill>
                      </a:endParaRPr>
                    </a:p>
                    <a:p>
                      <a:pPr marL="0" algn="l" defTabSz="914400" rtl="0" eaLnBrk="1" latinLnBrk="0" hangingPunct="1"/>
                      <a:r>
                        <a:rPr lang="en-US" sz="1200" strike="noStrike" kern="1200" dirty="0" smtClean="0">
                          <a:solidFill>
                            <a:srgbClr val="040404"/>
                          </a:solidFill>
                        </a:rPr>
                        <a:t>HIPAA</a:t>
                      </a:r>
                      <a:r>
                        <a:rPr lang="en-US" sz="1200" kern="1200" dirty="0" smtClean="0">
                          <a:solidFill>
                            <a:sysClr val="windowText" lastClr="000000"/>
                          </a:solidFill>
                        </a:rPr>
                        <a:t> &amp; Boundaries</a:t>
                      </a:r>
                      <a:endParaRPr lang="en-US" sz="1200" kern="1200" dirty="0">
                        <a:solidFill>
                          <a:sysClr val="windowText" lastClr="000000"/>
                        </a:solidFill>
                        <a:latin typeface="+mn-lt"/>
                        <a:ea typeface="+mn-ea"/>
                        <a:cs typeface="+mn-cs"/>
                      </a:endParaRPr>
                    </a:p>
                  </a:txBody>
                  <a:tcPr>
                    <a:solidFill>
                      <a:schemeClr val="tx1"/>
                    </a:solidFill>
                  </a:tcPr>
                </a:tc>
                <a:extLst>
                  <a:ext uri="{0D108BD9-81ED-4DB2-BD59-A6C34878D82A}">
                    <a16:rowId xmlns:a16="http://schemas.microsoft.com/office/drawing/2014/main" val="2654933082"/>
                  </a:ext>
                </a:extLst>
              </a:tr>
              <a:tr h="387213">
                <a:tc vMerge="1">
                  <a:txBody>
                    <a:bodyPr/>
                    <a:lstStyle/>
                    <a:p>
                      <a:pPr algn="l"/>
                      <a:endParaRPr lang="en-US" sz="1200" dirty="0">
                        <a:solidFill>
                          <a:srgbClr val="040404"/>
                        </a:solidFill>
                      </a:endParaRPr>
                    </a:p>
                  </a:txBody>
                  <a:tcPr/>
                </a:tc>
                <a:tc>
                  <a:txBody>
                    <a:bodyPr/>
                    <a:lstStyle/>
                    <a:p>
                      <a:r>
                        <a:rPr lang="en-US" sz="1200" dirty="0" smtClean="0">
                          <a:solidFill>
                            <a:sysClr val="windowText" lastClr="000000"/>
                          </a:solidFill>
                        </a:rPr>
                        <a:t>CAFAS/PECFAS</a:t>
                      </a:r>
                      <a:endParaRPr lang="en-US" sz="1200" dirty="0">
                        <a:solidFill>
                          <a:sysClr val="windowText" lastClr="000000"/>
                        </a:solidFill>
                        <a:latin typeface="Corbel" panose="020B0503020204020204" pitchFamily="34" charset="0"/>
                      </a:endParaRPr>
                    </a:p>
                  </a:txBody>
                  <a:tcPr>
                    <a:solidFill>
                      <a:schemeClr val="tx1"/>
                    </a:solidFill>
                  </a:tcPr>
                </a:tc>
                <a:tc>
                  <a:txBody>
                    <a:bodyPr/>
                    <a:lstStyle/>
                    <a:p>
                      <a:r>
                        <a:rPr lang="en-US" sz="1200" dirty="0" smtClean="0">
                          <a:solidFill>
                            <a:sysClr val="windowText" lastClr="000000"/>
                          </a:solidFill>
                        </a:rPr>
                        <a:t>Health &amp; Safety</a:t>
                      </a:r>
                      <a:endParaRPr lang="en-US" sz="1200" dirty="0">
                        <a:solidFill>
                          <a:sysClr val="windowText" lastClr="000000"/>
                        </a:solidFill>
                        <a:latin typeface="Corbel" panose="020B0503020204020204" pitchFamily="34" charset="0"/>
                      </a:endParaRPr>
                    </a:p>
                  </a:txBody>
                  <a:tcPr>
                    <a:solidFill>
                      <a:schemeClr val="tx1"/>
                    </a:solidFill>
                  </a:tcPr>
                </a:tc>
                <a:extLst>
                  <a:ext uri="{0D108BD9-81ED-4DB2-BD59-A6C34878D82A}">
                    <a16:rowId xmlns:a16="http://schemas.microsoft.com/office/drawing/2014/main" val="3464898271"/>
                  </a:ext>
                </a:extLst>
              </a:tr>
              <a:tr h="449724">
                <a:tc vMerge="1">
                  <a:txBody>
                    <a:bodyPr/>
                    <a:lstStyle/>
                    <a:p>
                      <a:endParaRPr lang="en-US" sz="1200" dirty="0">
                        <a:solidFill>
                          <a:srgbClr val="040404"/>
                        </a:solidFill>
                      </a:endParaRPr>
                    </a:p>
                  </a:txBody>
                  <a:tcPr/>
                </a:tc>
                <a:tc>
                  <a:txBody>
                    <a:bodyPr/>
                    <a:lstStyle/>
                    <a:p>
                      <a:r>
                        <a:rPr lang="en-US" sz="1200" dirty="0" smtClean="0">
                          <a:solidFill>
                            <a:sysClr val="windowText" lastClr="000000"/>
                          </a:solidFill>
                        </a:rPr>
                        <a:t>Cultural Competency</a:t>
                      </a:r>
                      <a:endParaRPr lang="en-US" sz="1200" dirty="0">
                        <a:solidFill>
                          <a:sysClr val="windowText" lastClr="000000"/>
                        </a:solidFill>
                        <a:latin typeface="Corbel" panose="020B0503020204020204" pitchFamily="34" charset="0"/>
                      </a:endParaRPr>
                    </a:p>
                  </a:txBody>
                  <a:tcPr>
                    <a:solidFill>
                      <a:schemeClr val="tx1"/>
                    </a:solidFill>
                  </a:tcPr>
                </a:tc>
                <a:tc>
                  <a:txBody>
                    <a:bodyPr/>
                    <a:lstStyle/>
                    <a:p>
                      <a:r>
                        <a:rPr lang="en-US" sz="1200" dirty="0" smtClean="0">
                          <a:solidFill>
                            <a:sysClr val="windowText" lastClr="000000"/>
                          </a:solidFill>
                        </a:rPr>
                        <a:t>Limited English Proficiency</a:t>
                      </a:r>
                      <a:endParaRPr lang="en-US" sz="1200" dirty="0">
                        <a:solidFill>
                          <a:sysClr val="windowText" lastClr="000000"/>
                        </a:solidFill>
                        <a:latin typeface="Corbel" panose="020B0503020204020204" pitchFamily="34" charset="0"/>
                      </a:endParaRPr>
                    </a:p>
                  </a:txBody>
                  <a:tcPr>
                    <a:solidFill>
                      <a:schemeClr val="tx1"/>
                    </a:solidFill>
                  </a:tcPr>
                </a:tc>
                <a:extLst>
                  <a:ext uri="{0D108BD9-81ED-4DB2-BD59-A6C34878D82A}">
                    <a16:rowId xmlns:a16="http://schemas.microsoft.com/office/drawing/2014/main" val="4262280658"/>
                  </a:ext>
                </a:extLst>
              </a:tr>
              <a:tr h="623154">
                <a:tc vMerge="1">
                  <a:txBody>
                    <a:bodyPr/>
                    <a:lstStyle/>
                    <a:p>
                      <a:endParaRPr lang="en-US" sz="1200" dirty="0">
                        <a:solidFill>
                          <a:srgbClr val="040404"/>
                        </a:solidFill>
                      </a:endParaRPr>
                    </a:p>
                  </a:txBody>
                  <a:tcPr/>
                </a:tc>
                <a:tc>
                  <a:txBody>
                    <a:bodyPr/>
                    <a:lstStyle/>
                    <a:p>
                      <a:r>
                        <a:rPr lang="en-US" sz="1200" dirty="0" smtClean="0">
                          <a:solidFill>
                            <a:sysClr val="windowText" lastClr="000000"/>
                          </a:solidFill>
                        </a:rPr>
                        <a:t>Customer Service</a:t>
                      </a:r>
                      <a:endParaRPr lang="en-US" sz="1200" dirty="0">
                        <a:solidFill>
                          <a:sysClr val="windowText" lastClr="000000"/>
                        </a:solidFill>
                        <a:latin typeface="Corbel" panose="020B0503020204020204" pitchFamily="34" charset="0"/>
                      </a:endParaRPr>
                    </a:p>
                  </a:txBody>
                  <a:tcPr>
                    <a:solidFill>
                      <a:schemeClr val="tx1"/>
                    </a:solidFill>
                  </a:tcPr>
                </a:tc>
                <a:tc>
                  <a:txBody>
                    <a:bodyPr/>
                    <a:lstStyle/>
                    <a:p>
                      <a:r>
                        <a:rPr lang="en-US" sz="1200" dirty="0" smtClean="0">
                          <a:solidFill>
                            <a:sysClr val="windowText" lastClr="000000"/>
                          </a:solidFill>
                        </a:rPr>
                        <a:t>Corporate Compliance &amp; Medicaid Integrity</a:t>
                      </a:r>
                      <a:endParaRPr lang="en-US" sz="1200" dirty="0">
                        <a:solidFill>
                          <a:sysClr val="windowText" lastClr="000000"/>
                        </a:solidFill>
                        <a:latin typeface="Corbel" panose="020B0503020204020204" pitchFamily="34" charset="0"/>
                      </a:endParaRPr>
                    </a:p>
                  </a:txBody>
                  <a:tcPr>
                    <a:solidFill>
                      <a:schemeClr val="tx1"/>
                    </a:solidFill>
                  </a:tcPr>
                </a:tc>
                <a:extLst>
                  <a:ext uri="{0D108BD9-81ED-4DB2-BD59-A6C34878D82A}">
                    <a16:rowId xmlns:a16="http://schemas.microsoft.com/office/drawing/2014/main" val="126862802"/>
                  </a:ext>
                </a:extLst>
              </a:tr>
            </a:tbl>
          </a:graphicData>
        </a:graphic>
      </p:graphicFrame>
      <p:sp>
        <p:nvSpPr>
          <p:cNvPr id="3" name="Rectangle 2"/>
          <p:cNvSpPr/>
          <p:nvPr/>
        </p:nvSpPr>
        <p:spPr bwMode="auto">
          <a:xfrm>
            <a:off x="-1" y="5310509"/>
            <a:ext cx="3059724" cy="961484"/>
          </a:xfrm>
          <a:prstGeom prst="rect">
            <a:avLst/>
          </a:prstGeom>
          <a:solidFill>
            <a:schemeClr val="tx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 name="TextBox 3"/>
          <p:cNvSpPr txBox="1"/>
          <p:nvPr/>
        </p:nvSpPr>
        <p:spPr>
          <a:xfrm>
            <a:off x="-1" y="5287108"/>
            <a:ext cx="2971800" cy="984885"/>
          </a:xfrm>
          <a:prstGeom prst="rect">
            <a:avLst/>
          </a:prstGeom>
          <a:noFill/>
        </p:spPr>
        <p:txBody>
          <a:bodyPr wrap="square" rtlCol="0">
            <a:spAutoFit/>
          </a:bodyPr>
          <a:lstStyle/>
          <a:p>
            <a:pPr algn="ctr"/>
            <a:r>
              <a:rPr lang="en-US" sz="1600" b="1" dirty="0" smtClean="0">
                <a:solidFill>
                  <a:schemeClr val="accent1">
                    <a:lumMod val="50000"/>
                  </a:schemeClr>
                </a:solidFill>
                <a:latin typeface="+mj-lt"/>
              </a:rPr>
              <a:t>PERFORMANCE</a:t>
            </a:r>
            <a:r>
              <a:rPr lang="en-US" b="1" dirty="0" smtClean="0">
                <a:solidFill>
                  <a:schemeClr val="accent1">
                    <a:lumMod val="50000"/>
                  </a:schemeClr>
                </a:solidFill>
              </a:rPr>
              <a:t> </a:t>
            </a:r>
            <a:r>
              <a:rPr lang="en-US" sz="1600" b="1" dirty="0" smtClean="0">
                <a:solidFill>
                  <a:schemeClr val="accent1">
                    <a:lumMod val="50000"/>
                  </a:schemeClr>
                </a:solidFill>
                <a:latin typeface="+mj-lt"/>
              </a:rPr>
              <a:t>IMPROVEMENT PROJECTS</a:t>
            </a:r>
          </a:p>
          <a:p>
            <a:pPr algn="ctr"/>
            <a:endParaRPr lang="en-US" sz="800" b="1" dirty="0" smtClean="0">
              <a:solidFill>
                <a:schemeClr val="accent1">
                  <a:lumMod val="50000"/>
                </a:schemeClr>
              </a:solidFill>
              <a:latin typeface="+mj-lt"/>
            </a:endParaRPr>
          </a:p>
          <a:p>
            <a:pPr algn="ctr"/>
            <a:r>
              <a:rPr lang="en-US" sz="1600" b="1" dirty="0" smtClean="0">
                <a:solidFill>
                  <a:schemeClr val="accent1">
                    <a:lumMod val="50000"/>
                  </a:schemeClr>
                </a:solidFill>
                <a:latin typeface="+mj-lt"/>
              </a:rPr>
              <a:t>STRATEGIC PRIORITIES</a:t>
            </a:r>
            <a:endParaRPr lang="en-US" sz="1600" b="1" dirty="0">
              <a:solidFill>
                <a:schemeClr val="accent1">
                  <a:lumMod val="50000"/>
                </a:schemeClr>
              </a:solidFill>
              <a:latin typeface="+mj-lt"/>
            </a:endParaRPr>
          </a:p>
        </p:txBody>
      </p:sp>
      <p:cxnSp>
        <p:nvCxnSpPr>
          <p:cNvPr id="7" name="Straight Connector 6"/>
          <p:cNvCxnSpPr/>
          <p:nvPr/>
        </p:nvCxnSpPr>
        <p:spPr bwMode="auto">
          <a:xfrm>
            <a:off x="3048000" y="1066799"/>
            <a:ext cx="0" cy="8077201"/>
          </a:xfrm>
          <a:prstGeom prst="line">
            <a:avLst/>
          </a:prstGeom>
          <a:solidFill>
            <a:schemeClr val="accent1"/>
          </a:solidFill>
          <a:ln w="9525" cap="flat" cmpd="sng" algn="ctr">
            <a:solidFill>
              <a:srgbClr val="134B8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152399" y="5867400"/>
            <a:ext cx="2667000" cy="0"/>
          </a:xfrm>
          <a:prstGeom prst="line">
            <a:avLst/>
          </a:prstGeom>
          <a:solidFill>
            <a:schemeClr val="accent1"/>
          </a:solidFill>
          <a:ln w="9525" cap="flat" cmpd="sng" algn="ctr">
            <a:solidFill>
              <a:srgbClr val="134B8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0401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76200"/>
            <a:ext cx="6568827" cy="762000"/>
          </a:xfrm>
          <a:solidFill>
            <a:srgbClr val="134B84"/>
          </a:solidFill>
        </p:spPr>
        <p:txBody>
          <a:bodyPr/>
          <a:lstStyle/>
          <a:p>
            <a:pPr algn="ctr"/>
            <a:r>
              <a:rPr lang="en-US" sz="2800" dirty="0" smtClean="0">
                <a:solidFill>
                  <a:schemeClr val="tx1"/>
                </a:solidFill>
                <a:latin typeface="Corbel" panose="020B0503020204020204" pitchFamily="34" charset="0"/>
              </a:rPr>
              <a:t>ORGANIZATIONAL CAPACITY</a:t>
            </a:r>
            <a:endParaRPr lang="en-US" sz="2800" dirty="0">
              <a:solidFill>
                <a:schemeClr val="tx1"/>
              </a:solidFill>
              <a:latin typeface="Corbel" panose="020B0503020204020204" pitchFamily="34" charset="0"/>
            </a:endParaRPr>
          </a:p>
        </p:txBody>
      </p:sp>
      <p:sp>
        <p:nvSpPr>
          <p:cNvPr id="3" name="TextBox 2"/>
          <p:cNvSpPr txBox="1"/>
          <p:nvPr/>
        </p:nvSpPr>
        <p:spPr>
          <a:xfrm>
            <a:off x="152399" y="838200"/>
            <a:ext cx="6568827" cy="4708981"/>
          </a:xfrm>
          <a:prstGeom prst="rect">
            <a:avLst/>
          </a:prstGeom>
          <a:solidFill>
            <a:schemeClr val="tx1"/>
          </a:solidFill>
        </p:spPr>
        <p:txBody>
          <a:bodyPr wrap="square" rtlCol="0">
            <a:spAutoFit/>
          </a:bodyPr>
          <a:lstStyle/>
          <a:p>
            <a:pPr algn="just"/>
            <a:r>
              <a:rPr lang="en-US" sz="1200" b="1" dirty="0" smtClean="0">
                <a:solidFill>
                  <a:srgbClr val="040404"/>
                </a:solidFill>
                <a:latin typeface="Corbel" panose="020B0503020204020204" pitchFamily="34" charset="0"/>
              </a:rPr>
              <a:t>As a public entity, LCMHA realizes its responsibility to be accountable to the community for what we do and how we do it. We are always working to assure that we are providing the right services to the right people at the right time. We work to assure that those we serve are treated with respect. And, we work to manage our operations using financially sound strategies.  With these goals in mind, below are some of the accountability measures we employ across our system to assure the highest standards of accountability:</a:t>
            </a:r>
          </a:p>
          <a:p>
            <a:pPr algn="just"/>
            <a:endParaRPr lang="en-US" sz="1200"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LCMHA is accredited by the Joint Commission. </a:t>
            </a:r>
          </a:p>
          <a:p>
            <a:pPr algn="just"/>
            <a:endParaRPr lang="en-US" sz="1200" dirty="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LCMHA is Certified by MDHHS; and is a member of CMHAM (Community Mental Health Association of Michigan).</a:t>
            </a:r>
          </a:p>
          <a:p>
            <a:pPr algn="just"/>
            <a:endParaRPr lang="en-US" sz="1200" dirty="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Financial &amp; Compliance Audit: LCMHA contracts with an independent accounting firm – </a:t>
            </a:r>
            <a:r>
              <a:rPr lang="en-US" sz="1200" dirty="0" err="1" smtClean="0">
                <a:solidFill>
                  <a:srgbClr val="040404"/>
                </a:solidFill>
                <a:latin typeface="Corbel" panose="020B0503020204020204" pitchFamily="34" charset="0"/>
              </a:rPr>
              <a:t>Roslund</a:t>
            </a:r>
            <a:r>
              <a:rPr lang="en-US" sz="1200" dirty="0" smtClean="0">
                <a:solidFill>
                  <a:srgbClr val="040404"/>
                </a:solidFill>
                <a:latin typeface="Corbel" panose="020B0503020204020204" pitchFamily="34" charset="0"/>
              </a:rPr>
              <a:t> </a:t>
            </a:r>
            <a:r>
              <a:rPr lang="en-US" sz="1200" dirty="0" err="1" smtClean="0">
                <a:solidFill>
                  <a:srgbClr val="040404"/>
                </a:solidFill>
                <a:latin typeface="Corbel" panose="020B0503020204020204" pitchFamily="34" charset="0"/>
              </a:rPr>
              <a:t>Prestage</a:t>
            </a:r>
            <a:r>
              <a:rPr lang="en-US" sz="1200" dirty="0" smtClean="0">
                <a:solidFill>
                  <a:srgbClr val="040404"/>
                </a:solidFill>
                <a:latin typeface="Corbel" panose="020B0503020204020204" pitchFamily="34" charset="0"/>
              </a:rPr>
              <a:t> &amp; Co, who audit in accordance with Government Auditing Standards.</a:t>
            </a:r>
          </a:p>
          <a:p>
            <a:pPr algn="just"/>
            <a:endParaRPr lang="en-US" sz="1200" dirty="0" smtClean="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The Office of Recipient Rights: Rights protection is provided by LCMHA. Potential rights violations, medication errors and other potential risks to consumers are identified, investigated and remedied effectively and in a timely manner. If you have questions about your rights, call the ORR, 517-263-8905 or  734-544-3000.</a:t>
            </a:r>
          </a:p>
          <a:p>
            <a:pPr algn="just"/>
            <a:endParaRPr lang="en-US" sz="1200" dirty="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60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E0449E55-7A12-4CF6-9EBD-C4829214E3EA}" type="slidenum">
              <a:rPr lang="en-US" smtClean="0"/>
              <a:pPr/>
              <a:t>12</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5501" y="5181600"/>
            <a:ext cx="609599" cy="609599"/>
          </a:xfrm>
          <a:prstGeom prst="rect">
            <a:avLst/>
          </a:prstGeom>
        </p:spPr>
      </p:pic>
      <p:pic>
        <p:nvPicPr>
          <p:cNvPr id="5" name="Picture 2" descr="\\lcmha-dc02\UserData$\rawlingskaren\Desktop\Bann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1887" y="2971800"/>
            <a:ext cx="16478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235962" y="8792633"/>
            <a:ext cx="1600200" cy="351367"/>
          </a:xfrm>
        </p:spPr>
        <p:txBody>
          <a:bodyPr/>
          <a:lstStyle/>
          <a:p>
            <a:fld id="{E0449E55-7A12-4CF6-9EBD-C4829214E3EA}" type="slidenum">
              <a:rPr lang="en-US" smtClean="0"/>
              <a:pPr/>
              <a:t>2</a:t>
            </a:fld>
            <a:endParaRPr lang="en-US" dirty="0"/>
          </a:p>
        </p:txBody>
      </p:sp>
      <p:sp>
        <p:nvSpPr>
          <p:cNvPr id="4" name="TextBox 3"/>
          <p:cNvSpPr txBox="1"/>
          <p:nvPr/>
        </p:nvSpPr>
        <p:spPr>
          <a:xfrm>
            <a:off x="23640" y="33528"/>
            <a:ext cx="6858000" cy="461665"/>
          </a:xfrm>
          <a:prstGeom prst="rect">
            <a:avLst/>
          </a:prstGeom>
          <a:solidFill>
            <a:srgbClr val="134B84"/>
          </a:solidFill>
        </p:spPr>
        <p:txBody>
          <a:bodyPr wrap="square" rtlCol="0">
            <a:spAutoFit/>
          </a:bodyPr>
          <a:lstStyle/>
          <a:p>
            <a:pPr algn="ctr"/>
            <a:r>
              <a:rPr lang="en-US" sz="2400" b="1" dirty="0" smtClean="0">
                <a:latin typeface="Corbel" panose="020B0503020204020204" pitchFamily="34" charset="0"/>
              </a:rPr>
              <a:t>INVESTED IN PREVENTION</a:t>
            </a:r>
            <a:endParaRPr lang="en-US" sz="2400" b="1" dirty="0">
              <a:latin typeface="Corbel" panose="020B0503020204020204" pitchFamily="34" charset="0"/>
            </a:endParaRPr>
          </a:p>
        </p:txBody>
      </p:sp>
      <p:sp>
        <p:nvSpPr>
          <p:cNvPr id="6" name="TextBox 5"/>
          <p:cNvSpPr txBox="1"/>
          <p:nvPr/>
        </p:nvSpPr>
        <p:spPr>
          <a:xfrm>
            <a:off x="33528" y="495193"/>
            <a:ext cx="6858000" cy="1938992"/>
          </a:xfrm>
          <a:prstGeom prst="rect">
            <a:avLst/>
          </a:prstGeom>
          <a:solidFill>
            <a:schemeClr val="tx1"/>
          </a:solidFill>
        </p:spPr>
        <p:txBody>
          <a:bodyPr wrap="square" rtlCol="0">
            <a:spAutoFit/>
          </a:bodyPr>
          <a:lstStyle/>
          <a:p>
            <a:endParaRPr lang="en-US" sz="1200" dirty="0" smtClean="0">
              <a:solidFill>
                <a:srgbClr val="040404"/>
              </a:solidFill>
              <a:latin typeface="Corbel" panose="020B0503020204020204" pitchFamily="34" charset="0"/>
            </a:endParaRPr>
          </a:p>
          <a:p>
            <a:endParaRPr lang="en-US" sz="1200" dirty="0">
              <a:solidFill>
                <a:srgbClr val="040404"/>
              </a:solidFill>
              <a:latin typeface="Corbel" panose="020B0503020204020204" pitchFamily="34" charset="0"/>
            </a:endParaRPr>
          </a:p>
          <a:p>
            <a:endParaRPr lang="en-US" sz="1200" dirty="0" smtClean="0">
              <a:solidFill>
                <a:srgbClr val="040404"/>
              </a:solidFill>
              <a:latin typeface="Corbel" panose="020B0503020204020204" pitchFamily="34" charset="0"/>
            </a:endParaRPr>
          </a:p>
          <a:p>
            <a:endParaRPr lang="en-US" sz="1200" dirty="0">
              <a:solidFill>
                <a:srgbClr val="040404"/>
              </a:solidFill>
              <a:latin typeface="Corbel" panose="020B0503020204020204" pitchFamily="34" charset="0"/>
            </a:endParaRPr>
          </a:p>
          <a:p>
            <a:endParaRPr lang="en-US" sz="1200" dirty="0" smtClean="0">
              <a:solidFill>
                <a:srgbClr val="040404"/>
              </a:solidFill>
              <a:latin typeface="Corbel" panose="020B0503020204020204" pitchFamily="34" charset="0"/>
            </a:endParaRPr>
          </a:p>
          <a:p>
            <a:endParaRPr lang="en-US" sz="1200" dirty="0">
              <a:solidFill>
                <a:srgbClr val="040404"/>
              </a:solidFill>
              <a:latin typeface="Corbel" panose="020B0503020204020204" pitchFamily="34" charset="0"/>
            </a:endParaRPr>
          </a:p>
          <a:p>
            <a:r>
              <a:rPr lang="en-US" sz="1200" dirty="0" smtClean="0">
                <a:solidFill>
                  <a:srgbClr val="040404"/>
                </a:solidFill>
                <a:latin typeface="Corbel" panose="020B0503020204020204" pitchFamily="34" charset="0"/>
              </a:rPr>
              <a:t>LCMHA  facilitates the Lenawee Substance Abuse Prevention Coalition: a diverse and extensive cross section of agencies/organizations and individuals who are committed to issues facing Lenawee, particularly the opioid crisis. Initiatives include improving access to medication assisted treatment; education; building relationships with law enforcement and the jail; providing support wherever possible. </a:t>
            </a:r>
            <a:endParaRPr lang="en-US" sz="1200" dirty="0">
              <a:solidFill>
                <a:srgbClr val="040404"/>
              </a:solidFill>
              <a:latin typeface="Corbel" panose="020B0503020204020204" pitchFamily="34" charset="0"/>
            </a:endParaRP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650340"/>
            <a:ext cx="1273853" cy="905337"/>
          </a:xfrm>
          <a:prstGeom prst="rect">
            <a:avLst/>
          </a:prstGeom>
        </p:spPr>
      </p:pic>
      <p:sp>
        <p:nvSpPr>
          <p:cNvPr id="12" name="Title 1"/>
          <p:cNvSpPr txBox="1">
            <a:spLocks/>
          </p:cNvSpPr>
          <p:nvPr/>
        </p:nvSpPr>
        <p:spPr bwMode="auto">
          <a:xfrm>
            <a:off x="-6299" y="2465126"/>
            <a:ext cx="6882077" cy="584066"/>
          </a:xfrm>
          <a:prstGeom prst="rect">
            <a:avLst/>
          </a:prstGeom>
          <a:solidFill>
            <a:srgbClr val="134B84"/>
          </a:solidFill>
          <a:ln>
            <a:noFill/>
          </a:ln>
          <a:effectLs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Century Gothic" pitchFamily="34" charset="0"/>
              </a:defRPr>
            </a:lvl2pPr>
            <a:lvl3pPr algn="l" rtl="0" fontAlgn="base">
              <a:spcBef>
                <a:spcPct val="0"/>
              </a:spcBef>
              <a:spcAft>
                <a:spcPct val="0"/>
              </a:spcAft>
              <a:defRPr sz="3000" b="1">
                <a:solidFill>
                  <a:schemeClr val="tx2"/>
                </a:solidFill>
                <a:latin typeface="Century Gothic" pitchFamily="34" charset="0"/>
              </a:defRPr>
            </a:lvl3pPr>
            <a:lvl4pPr algn="l" rtl="0" fontAlgn="base">
              <a:spcBef>
                <a:spcPct val="0"/>
              </a:spcBef>
              <a:spcAft>
                <a:spcPct val="0"/>
              </a:spcAft>
              <a:defRPr sz="3000" b="1">
                <a:solidFill>
                  <a:schemeClr val="tx2"/>
                </a:solidFill>
                <a:latin typeface="Century Gothic" pitchFamily="34" charset="0"/>
              </a:defRPr>
            </a:lvl4pPr>
            <a:lvl5pPr algn="l" rtl="0" fontAlgn="base">
              <a:spcBef>
                <a:spcPct val="0"/>
              </a:spcBef>
              <a:spcAft>
                <a:spcPct val="0"/>
              </a:spcAft>
              <a:defRPr sz="3000" b="1">
                <a:solidFill>
                  <a:schemeClr val="tx2"/>
                </a:solidFill>
                <a:latin typeface="Century Gothic" pitchFamily="34" charset="0"/>
              </a:defRPr>
            </a:lvl5pPr>
            <a:lvl6pPr marL="457200" algn="l" rtl="0" fontAlgn="base">
              <a:spcBef>
                <a:spcPct val="0"/>
              </a:spcBef>
              <a:spcAft>
                <a:spcPct val="0"/>
              </a:spcAft>
              <a:defRPr sz="3000" b="1">
                <a:solidFill>
                  <a:schemeClr val="tx2"/>
                </a:solidFill>
                <a:latin typeface="Century Gothic" pitchFamily="34" charset="0"/>
              </a:defRPr>
            </a:lvl6pPr>
            <a:lvl7pPr marL="914400" algn="l" rtl="0" fontAlgn="base">
              <a:spcBef>
                <a:spcPct val="0"/>
              </a:spcBef>
              <a:spcAft>
                <a:spcPct val="0"/>
              </a:spcAft>
              <a:defRPr sz="3000" b="1">
                <a:solidFill>
                  <a:schemeClr val="tx2"/>
                </a:solidFill>
                <a:latin typeface="Century Gothic" pitchFamily="34" charset="0"/>
              </a:defRPr>
            </a:lvl7pPr>
            <a:lvl8pPr marL="1371600" algn="l" rtl="0" fontAlgn="base">
              <a:spcBef>
                <a:spcPct val="0"/>
              </a:spcBef>
              <a:spcAft>
                <a:spcPct val="0"/>
              </a:spcAft>
              <a:defRPr sz="3000" b="1">
                <a:solidFill>
                  <a:schemeClr val="tx2"/>
                </a:solidFill>
                <a:latin typeface="Century Gothic" pitchFamily="34" charset="0"/>
              </a:defRPr>
            </a:lvl8pPr>
            <a:lvl9pPr marL="1828800" algn="l" rtl="0" fontAlgn="base">
              <a:spcBef>
                <a:spcPct val="0"/>
              </a:spcBef>
              <a:spcAft>
                <a:spcPct val="0"/>
              </a:spcAft>
              <a:defRPr sz="3000" b="1">
                <a:solidFill>
                  <a:schemeClr val="tx2"/>
                </a:solidFill>
                <a:latin typeface="Century Gothic" pitchFamily="34" charset="0"/>
              </a:defRPr>
            </a:lvl9pPr>
          </a:lstStyle>
          <a:p>
            <a:pPr algn="ctr" eaLnBrk="1" hangingPunct="1"/>
            <a:r>
              <a:rPr lang="en-US" sz="2400" kern="0" dirty="0" smtClean="0">
                <a:solidFill>
                  <a:schemeClr val="tx1"/>
                </a:solidFill>
                <a:latin typeface="Corbel" panose="020B0503020204020204" pitchFamily="34" charset="0"/>
              </a:rPr>
              <a:t>COMMUNITY PARTNERS</a:t>
            </a:r>
            <a:endParaRPr lang="en-US" sz="2400" kern="0" dirty="0">
              <a:solidFill>
                <a:schemeClr val="tx1"/>
              </a:solidFill>
              <a:latin typeface="Corbel" panose="020B0503020204020204" pitchFamily="34" charset="0"/>
            </a:endParaRPr>
          </a:p>
        </p:txBody>
      </p:sp>
      <p:sp>
        <p:nvSpPr>
          <p:cNvPr id="3" name="TextBox 2"/>
          <p:cNvSpPr txBox="1"/>
          <p:nvPr/>
        </p:nvSpPr>
        <p:spPr>
          <a:xfrm>
            <a:off x="33528" y="3080133"/>
            <a:ext cx="6858000" cy="4339650"/>
          </a:xfrm>
          <a:prstGeom prst="rect">
            <a:avLst/>
          </a:prstGeom>
          <a:solidFill>
            <a:schemeClr val="tx1"/>
          </a:solidFill>
        </p:spPr>
        <p:txBody>
          <a:bodyPr wrap="square" rtlCol="0">
            <a:spAutoFit/>
          </a:bodyPr>
          <a:lstStyle/>
          <a:p>
            <a:pPr algn="just"/>
            <a:endParaRPr lang="en-US" sz="1200" dirty="0" smtClean="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Community Mental Health acts as the backbone organization of the Collective Impact Core – which includes representatives of each of the Collective Impact groups in Lenawee County. There are currently five different groups using the Collective Impact Model:</a:t>
            </a:r>
          </a:p>
          <a:p>
            <a:pPr algn="just"/>
            <a:endParaRPr lang="en-US" sz="1200" dirty="0" smtClean="0">
              <a:solidFill>
                <a:srgbClr val="040404"/>
              </a:solidFill>
              <a:latin typeface="Corbel" panose="020B0503020204020204" pitchFamily="34" charset="0"/>
            </a:endParaRPr>
          </a:p>
          <a:p>
            <a:pPr marL="171450" indent="-171450" algn="just">
              <a:buFont typeface="Arial" panose="020B0604020202020204" pitchFamily="34" charset="0"/>
              <a:buChar char="•"/>
            </a:pPr>
            <a:r>
              <a:rPr lang="en-US" sz="1200" b="1" i="1" dirty="0" smtClean="0">
                <a:solidFill>
                  <a:srgbClr val="040404"/>
                </a:solidFill>
                <a:latin typeface="Corbel" panose="020B0503020204020204" pitchFamily="34" charset="0"/>
              </a:rPr>
              <a:t>Lenawee Essential Needs Council (food, housing, and transportation)</a:t>
            </a:r>
          </a:p>
          <a:p>
            <a:pPr marL="171450" indent="-171450" algn="just">
              <a:buFont typeface="Arial" panose="020B0604020202020204" pitchFamily="34" charset="0"/>
              <a:buChar char="•"/>
            </a:pPr>
            <a:r>
              <a:rPr lang="en-US" sz="1200" b="1" i="1" dirty="0" err="1" smtClean="0">
                <a:solidFill>
                  <a:srgbClr val="040404"/>
                </a:solidFill>
                <a:latin typeface="Corbel" panose="020B0503020204020204" pitchFamily="34" charset="0"/>
              </a:rPr>
              <a:t>OneLenawee</a:t>
            </a:r>
            <a:r>
              <a:rPr lang="en-US" sz="1200" b="1" i="1" dirty="0" smtClean="0">
                <a:solidFill>
                  <a:srgbClr val="040404"/>
                </a:solidFill>
                <a:latin typeface="Corbel" panose="020B0503020204020204" pitchFamily="34" charset="0"/>
              </a:rPr>
              <a:t> (making and keeping Lenawee a great place to live)</a:t>
            </a:r>
          </a:p>
          <a:p>
            <a:pPr marL="171450" indent="-171450" algn="just">
              <a:buFont typeface="Arial" panose="020B0604020202020204" pitchFamily="34" charset="0"/>
              <a:buChar char="•"/>
            </a:pPr>
            <a:r>
              <a:rPr lang="en-US" sz="1200" b="1" i="1" dirty="0" smtClean="0">
                <a:solidFill>
                  <a:srgbClr val="040404"/>
                </a:solidFill>
                <a:latin typeface="Corbel" panose="020B0503020204020204" pitchFamily="34" charset="0"/>
              </a:rPr>
              <a:t>Lenawee Health Network (improving the quality of health in Lenawee)</a:t>
            </a:r>
          </a:p>
          <a:p>
            <a:pPr marL="171450" indent="-171450" algn="just">
              <a:buFont typeface="Arial" panose="020B0604020202020204" pitchFamily="34" charset="0"/>
              <a:buChar char="•"/>
            </a:pPr>
            <a:r>
              <a:rPr lang="en-US" sz="1200" b="1" i="1" dirty="0" smtClean="0">
                <a:solidFill>
                  <a:srgbClr val="040404"/>
                </a:solidFill>
                <a:latin typeface="Corbel" panose="020B0503020204020204" pitchFamily="34" charset="0"/>
              </a:rPr>
              <a:t>Lenawee Financial Stability Coalition (expanding budgeting and saving through education and skill building)</a:t>
            </a:r>
          </a:p>
          <a:p>
            <a:pPr marL="171450" indent="-171450" algn="just">
              <a:buFont typeface="Arial" panose="020B0604020202020204" pitchFamily="34" charset="0"/>
              <a:buChar char="•"/>
            </a:pPr>
            <a:r>
              <a:rPr lang="en-US" sz="1200" b="1" i="1" dirty="0" smtClean="0">
                <a:solidFill>
                  <a:srgbClr val="040404"/>
                </a:solidFill>
                <a:latin typeface="Corbel" panose="020B0503020204020204" pitchFamily="34" charset="0"/>
              </a:rPr>
              <a:t>Lenawee Cradle to Career (maximize educational opportunities)</a:t>
            </a:r>
          </a:p>
          <a:p>
            <a:pPr algn="just"/>
            <a:endParaRPr lang="en-US" sz="1200" dirty="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Trauma</a:t>
            </a:r>
            <a:r>
              <a:rPr lang="en-US" sz="1200" dirty="0" smtClean="0">
                <a:solidFill>
                  <a:schemeClr val="bg2"/>
                </a:solidFill>
                <a:latin typeface="Corbel" panose="020B0503020204020204" pitchFamily="34" charset="0"/>
              </a:rPr>
              <a:t>-</a:t>
            </a:r>
            <a:r>
              <a:rPr lang="en-US" sz="1200" dirty="0" smtClean="0">
                <a:solidFill>
                  <a:srgbClr val="040404"/>
                </a:solidFill>
                <a:latin typeface="Corbel" panose="020B0503020204020204" pitchFamily="34" charset="0"/>
              </a:rPr>
              <a:t>informed care and resilience have </a:t>
            </a:r>
            <a:r>
              <a:rPr lang="en-US" sz="1200" dirty="0">
                <a:solidFill>
                  <a:srgbClr val="040404"/>
                </a:solidFill>
                <a:latin typeface="Corbel" panose="020B0503020204020204" pitchFamily="34" charset="0"/>
              </a:rPr>
              <a:t>been identified as </a:t>
            </a:r>
            <a:r>
              <a:rPr lang="en-US" sz="1200" dirty="0" smtClean="0">
                <a:solidFill>
                  <a:srgbClr val="040404"/>
                </a:solidFill>
                <a:latin typeface="Corbel" panose="020B0503020204020204" pitchFamily="34" charset="0"/>
              </a:rPr>
              <a:t>common issues </a:t>
            </a:r>
            <a:r>
              <a:rPr lang="en-US" sz="1200" dirty="0">
                <a:solidFill>
                  <a:srgbClr val="040404"/>
                </a:solidFill>
                <a:latin typeface="Corbel" panose="020B0503020204020204" pitchFamily="34" charset="0"/>
              </a:rPr>
              <a:t>affecting the work of all of our Collective Impact Workgroups and has become the focus of our work. Collectively, we are working to increase awareness, education and resilience for the greater community.  The </a:t>
            </a:r>
            <a:r>
              <a:rPr lang="en-US" sz="1200" dirty="0" smtClean="0">
                <a:solidFill>
                  <a:srgbClr val="040404"/>
                </a:solidFill>
                <a:latin typeface="Corbel" panose="020B0503020204020204" pitchFamily="34" charset="0"/>
              </a:rPr>
              <a:t>Collective Impact Core </a:t>
            </a:r>
            <a:r>
              <a:rPr lang="en-US" sz="1200" dirty="0">
                <a:solidFill>
                  <a:srgbClr val="040404"/>
                </a:solidFill>
                <a:latin typeface="Corbel" panose="020B0503020204020204" pitchFamily="34" charset="0"/>
              </a:rPr>
              <a:t>also sets the </a:t>
            </a:r>
            <a:r>
              <a:rPr lang="en-US" sz="1200" dirty="0" smtClean="0">
                <a:solidFill>
                  <a:srgbClr val="040404"/>
                </a:solidFill>
                <a:latin typeface="Corbel" panose="020B0503020204020204" pitchFamily="34" charset="0"/>
              </a:rPr>
              <a:t>agenda for monthly Human Service Collaborative Meetings- these are open to anyone in the community to attend. The Collaborative meets to share information, provide CI group, agency and other coalition updates ,and provide an opportunity for networking.</a:t>
            </a:r>
            <a:endParaRPr lang="en-US" sz="1200" dirty="0">
              <a:solidFill>
                <a:srgbClr val="040404"/>
              </a:solidFill>
              <a:latin typeface="Corbel" panose="020B0503020204020204" pitchFamily="34" charset="0"/>
            </a:endParaRPr>
          </a:p>
        </p:txBody>
      </p:sp>
      <p:pic>
        <p:nvPicPr>
          <p:cNvPr id="11" name="Picture 10"/>
          <p:cNvPicPr/>
          <p:nvPr/>
        </p:nvPicPr>
        <p:blipFill rotWithShape="1">
          <a:blip r:embed="rId3" cstate="print">
            <a:extLst>
              <a:ext uri="{28A0092B-C50C-407E-A947-70E740481C1C}">
                <a14:useLocalDpi xmlns:a14="http://schemas.microsoft.com/office/drawing/2010/main" val="0"/>
              </a:ext>
            </a:extLst>
          </a:blip>
          <a:srcRect l="6391" t="13118" r="6535" b="15277"/>
          <a:stretch/>
        </p:blipFill>
        <p:spPr bwMode="auto">
          <a:xfrm>
            <a:off x="2961025" y="3200400"/>
            <a:ext cx="1056027" cy="90935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9392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928"/>
            <a:ext cx="6858000" cy="683872"/>
          </a:xfrm>
          <a:solidFill>
            <a:srgbClr val="134B84"/>
          </a:solidFill>
        </p:spPr>
        <p:txBody>
          <a:bodyPr/>
          <a:lstStyle/>
          <a:p>
            <a:pPr algn="ctr"/>
            <a:r>
              <a:rPr lang="en-US" sz="2400" dirty="0" smtClean="0">
                <a:solidFill>
                  <a:schemeClr val="tx1"/>
                </a:solidFill>
                <a:latin typeface="Corbel" panose="020B0503020204020204" pitchFamily="34" charset="0"/>
              </a:rPr>
              <a:t>COMMUNITY OUTREACH</a:t>
            </a:r>
            <a:endParaRPr lang="en-US" sz="2400" dirty="0">
              <a:solidFill>
                <a:schemeClr val="tx1"/>
              </a:solidFill>
              <a:latin typeface="Corbel" panose="020B0503020204020204" pitchFamily="34" charset="0"/>
            </a:endParaRPr>
          </a:p>
        </p:txBody>
      </p:sp>
      <p:sp>
        <p:nvSpPr>
          <p:cNvPr id="3" name="TextBox 2"/>
          <p:cNvSpPr txBox="1"/>
          <p:nvPr/>
        </p:nvSpPr>
        <p:spPr>
          <a:xfrm>
            <a:off x="0" y="685800"/>
            <a:ext cx="6858000" cy="646331"/>
          </a:xfrm>
          <a:prstGeom prst="rect">
            <a:avLst/>
          </a:prstGeom>
          <a:solidFill>
            <a:schemeClr val="tx1"/>
          </a:solidFill>
        </p:spPr>
        <p:txBody>
          <a:bodyPr wrap="square" rtlCol="0">
            <a:spAutoFit/>
          </a:bodyPr>
          <a:lstStyle/>
          <a:p>
            <a:pPr algn="just"/>
            <a:r>
              <a:rPr lang="en-US" sz="1200" b="1" dirty="0" smtClean="0">
                <a:solidFill>
                  <a:srgbClr val="040404"/>
                </a:solidFill>
                <a:latin typeface="Corbel" panose="020B0503020204020204" pitchFamily="34" charset="0"/>
              </a:rPr>
              <a:t>LCMHA continues to reach out to the community to listen to their concerns, provide education and community enrichment in order to break down the barriers for persons with behavioral health conditions. </a:t>
            </a:r>
            <a:endParaRPr lang="en-US" sz="500" b="1" dirty="0" smtClean="0">
              <a:solidFill>
                <a:srgbClr val="040404"/>
              </a:solidFill>
              <a:latin typeface="Corbel" panose="020B0503020204020204" pitchFamily="34" charset="0"/>
            </a:endParaRPr>
          </a:p>
        </p:txBody>
      </p:sp>
      <p:sp>
        <p:nvSpPr>
          <p:cNvPr id="4" name="Footer Placeholder 3"/>
          <p:cNvSpPr>
            <a:spLocks noGrp="1"/>
          </p:cNvSpPr>
          <p:nvPr>
            <p:ph type="ftr" sz="quarter" idx="11"/>
          </p:nvPr>
        </p:nvSpPr>
        <p:spPr/>
        <p:txBody>
          <a:bodyPr/>
          <a:lstStyle/>
          <a:p>
            <a:r>
              <a:rPr lang="en-US" smtClean="0"/>
              <a:t>1</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35257655"/>
              </p:ext>
            </p:extLst>
          </p:nvPr>
        </p:nvGraphicFramePr>
        <p:xfrm>
          <a:off x="0" y="1332133"/>
          <a:ext cx="6858000" cy="7709042"/>
        </p:xfrm>
        <a:graphic>
          <a:graphicData uri="http://schemas.openxmlformats.org/drawingml/2006/table">
            <a:tbl>
              <a:tblPr firstRow="1" bandRow="1">
                <a:tableStyleId>{D113A9D2-9D6B-4929-AA2D-F23B5EE8CBE7}</a:tableStyleId>
              </a:tblPr>
              <a:tblGrid>
                <a:gridCol w="2209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285688">
                <a:tc gridSpan="3">
                  <a:txBody>
                    <a:bodyPr/>
                    <a:lstStyle/>
                    <a:p>
                      <a:pPr algn="ctr"/>
                      <a:r>
                        <a:rPr lang="en-US" sz="1200" b="1" kern="1200" dirty="0" smtClean="0">
                          <a:solidFill>
                            <a:srgbClr val="040404"/>
                          </a:solidFill>
                          <a:latin typeface="Corbel" panose="020B0503020204020204" pitchFamily="34" charset="0"/>
                          <a:ea typeface="+mn-ea"/>
                          <a:cs typeface="+mn-cs"/>
                        </a:rPr>
                        <a:t>In 2022</a:t>
                      </a:r>
                      <a:r>
                        <a:rPr lang="en-US" sz="1200" b="1" kern="1200" baseline="0" dirty="0" smtClean="0">
                          <a:solidFill>
                            <a:srgbClr val="040404"/>
                          </a:solidFill>
                          <a:latin typeface="Corbel" panose="020B0503020204020204" pitchFamily="34" charset="0"/>
                          <a:ea typeface="+mn-ea"/>
                          <a:cs typeface="+mn-cs"/>
                        </a:rPr>
                        <a:t> we participated in:</a:t>
                      </a:r>
                      <a:endParaRPr lang="en-US" sz="1200" b="1" kern="1200" dirty="0">
                        <a:solidFill>
                          <a:srgbClr val="040404"/>
                        </a:solidFill>
                        <a:latin typeface="Corbel" panose="020B0503020204020204" pitchFamily="34" charset="0"/>
                        <a:ea typeface="+mn-ea"/>
                        <a:cs typeface="+mn-cs"/>
                      </a:endParaRPr>
                    </a:p>
                  </a:txBody>
                  <a:tcPr anchor="ctr">
                    <a:solidFill>
                      <a:schemeClr val="accent4"/>
                    </a:solidFill>
                  </a:tcPr>
                </a:tc>
                <a:tc hMerge="1">
                  <a:txBody>
                    <a:bodyPr/>
                    <a:lstStyle/>
                    <a:p>
                      <a:pPr algn="ctr"/>
                      <a:endParaRPr lang="en-US" sz="1200" b="0" kern="1200" dirty="0">
                        <a:solidFill>
                          <a:schemeClr val="tx1"/>
                        </a:solidFill>
                        <a:latin typeface="Corbel" panose="020B0503020204020204" pitchFamily="34" charset="0"/>
                        <a:ea typeface="+mn-ea"/>
                        <a:cs typeface="+mn-cs"/>
                      </a:endParaRPr>
                    </a:p>
                  </a:txBody>
                  <a:tcPr anchor="ctr">
                    <a:solidFill>
                      <a:srgbClr val="703193"/>
                    </a:solidFill>
                  </a:tcPr>
                </a:tc>
                <a:tc hMerge="1">
                  <a:txBody>
                    <a:bodyPr/>
                    <a:lstStyle/>
                    <a:p>
                      <a:pPr marL="0" algn="ctr" defTabSz="914400" rtl="0" eaLnBrk="1" latinLnBrk="0" hangingPunct="1"/>
                      <a:endParaRPr lang="en-US" sz="1200" b="0" kern="1200" dirty="0">
                        <a:solidFill>
                          <a:schemeClr val="lt1"/>
                        </a:solidFill>
                        <a:latin typeface="+mn-lt"/>
                        <a:ea typeface="+mn-ea"/>
                        <a:cs typeface="+mn-cs"/>
                      </a:endParaRPr>
                    </a:p>
                  </a:txBody>
                  <a:tcPr anchor="ctr">
                    <a:solidFill>
                      <a:srgbClr val="703193"/>
                    </a:solidFill>
                  </a:tcPr>
                </a:tc>
                <a:extLst>
                  <a:ext uri="{0D108BD9-81ED-4DB2-BD59-A6C34878D82A}">
                    <a16:rowId xmlns:a16="http://schemas.microsoft.com/office/drawing/2014/main" val="10000"/>
                  </a:ext>
                </a:extLst>
              </a:tr>
              <a:tr h="261880">
                <a:tc>
                  <a:txBody>
                    <a:bodyPr/>
                    <a:lstStyle/>
                    <a:p>
                      <a:pPr marL="0" algn="ctr" defTabSz="914400" rtl="0" eaLnBrk="1" latinLnBrk="0" hangingPunct="1"/>
                      <a:r>
                        <a:rPr lang="en-US" sz="1050" kern="1200" dirty="0" smtClean="0">
                          <a:solidFill>
                            <a:srgbClr val="040404"/>
                          </a:solidFill>
                        </a:rPr>
                        <a:t>Project Connect</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Seeking Safety Group</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Engagement Groups</a:t>
                      </a:r>
                    </a:p>
                  </a:txBody>
                  <a:tcPr anchor="ctr">
                    <a:solidFill>
                      <a:schemeClr val="accent4"/>
                    </a:solidFill>
                  </a:tcPr>
                </a:tc>
                <a:extLst>
                  <a:ext uri="{0D108BD9-81ED-4DB2-BD59-A6C34878D82A}">
                    <a16:rowId xmlns:a16="http://schemas.microsoft.com/office/drawing/2014/main" val="10001"/>
                  </a:ext>
                </a:extLst>
              </a:tr>
              <a:tr h="42853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latin typeface="+mn-lt"/>
                          <a:ea typeface="+mn-ea"/>
                          <a:cs typeface="+mn-cs"/>
                        </a:rPr>
                        <a:t>E-Race Stigma 5K Run,</a:t>
                      </a:r>
                      <a:r>
                        <a:rPr lang="en-US" sz="1050" kern="1200" baseline="0" dirty="0" smtClean="0">
                          <a:solidFill>
                            <a:srgbClr val="040404"/>
                          </a:solidFill>
                          <a:latin typeface="+mn-lt"/>
                          <a:ea typeface="+mn-ea"/>
                          <a:cs typeface="+mn-cs"/>
                        </a:rPr>
                        <a:t> Walk &amp; Kids Dash</a:t>
                      </a:r>
                      <a:endParaRPr lang="en-US" sz="1050" kern="1200" dirty="0" smtClean="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Victims Service Unit &amp; </a:t>
                      </a:r>
                    </a:p>
                    <a:p>
                      <a:pPr marL="0" algn="ctr" defTabSz="914400" rtl="0" eaLnBrk="1" latinLnBrk="0" hangingPunct="1"/>
                      <a:r>
                        <a:rPr lang="en-US" sz="1050" kern="1200" dirty="0" smtClean="0">
                          <a:solidFill>
                            <a:srgbClr val="040404"/>
                          </a:solidFill>
                        </a:rPr>
                        <a:t>Steering Committee</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latin typeface="+mn-lt"/>
                          <a:ea typeface="+mn-ea"/>
                          <a:cs typeface="+mn-cs"/>
                        </a:rPr>
                        <a:t>State </a:t>
                      </a:r>
                      <a:r>
                        <a:rPr lang="en-US" sz="1050" kern="1200" baseline="0" dirty="0" smtClean="0">
                          <a:solidFill>
                            <a:srgbClr val="040404"/>
                          </a:solidFill>
                          <a:latin typeface="+mn-lt"/>
                          <a:ea typeface="+mn-ea"/>
                          <a:cs typeface="+mn-cs"/>
                        </a:rPr>
                        <a:t>Walk a Mile Rally</a:t>
                      </a:r>
                      <a:endParaRPr lang="en-US" sz="1050" kern="1200" dirty="0" smtClean="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02"/>
                  </a:ext>
                </a:extLst>
              </a:tr>
              <a:tr h="428530">
                <a:tc>
                  <a:txBody>
                    <a:bodyPr/>
                    <a:lstStyle/>
                    <a:p>
                      <a:pPr marL="0" algn="ctr" defTabSz="914400" rtl="0" eaLnBrk="1" latinLnBrk="0" hangingPunct="1"/>
                      <a:r>
                        <a:rPr lang="en-US" sz="1050" kern="1200" dirty="0" smtClean="0">
                          <a:solidFill>
                            <a:srgbClr val="040404"/>
                          </a:solidFill>
                        </a:rPr>
                        <a:t>Lenawee County Community Crisis Team</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Domestic Violence Task Force</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Comstock Christmas Tree Program</a:t>
                      </a:r>
                      <a:endParaRPr lang="en-US" sz="1050" kern="1200" dirty="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03"/>
                  </a:ext>
                </a:extLst>
              </a:tr>
              <a:tr h="595182">
                <a:tc>
                  <a:txBody>
                    <a:bodyPr/>
                    <a:lstStyle/>
                    <a:p>
                      <a:pPr marL="0" algn="ctr" defTabSz="914400" rtl="0" eaLnBrk="1" latinLnBrk="0" hangingPunct="1"/>
                      <a:r>
                        <a:rPr lang="en-US" sz="1050" kern="1200" dirty="0" smtClean="0">
                          <a:solidFill>
                            <a:srgbClr val="040404"/>
                          </a:solidFill>
                          <a:latin typeface="+mn-lt"/>
                          <a:ea typeface="+mn-ea"/>
                          <a:cs typeface="+mn-cs"/>
                        </a:rPr>
                        <a:t>Day of</a:t>
                      </a:r>
                      <a:r>
                        <a:rPr lang="en-US" sz="1050" kern="1200" baseline="0" dirty="0" smtClean="0">
                          <a:solidFill>
                            <a:srgbClr val="040404"/>
                          </a:solidFill>
                          <a:latin typeface="+mn-lt"/>
                          <a:ea typeface="+mn-ea"/>
                          <a:cs typeface="+mn-cs"/>
                        </a:rPr>
                        <a:t> H.O.P.E.</a:t>
                      </a:r>
                    </a:p>
                    <a:p>
                      <a:pPr marL="0" algn="ctr" defTabSz="914400" rtl="0" eaLnBrk="1" latinLnBrk="0" hangingPunct="1"/>
                      <a:endParaRPr lang="en-US" sz="1050" kern="1200" baseline="0" dirty="0" smtClean="0">
                        <a:solidFill>
                          <a:srgbClr val="040404"/>
                        </a:solidFill>
                        <a:latin typeface="+mn-lt"/>
                        <a:ea typeface="+mn-ea"/>
                        <a:cs typeface="+mn-cs"/>
                      </a:endParaRPr>
                    </a:p>
                    <a:p>
                      <a:pPr marL="0" algn="ctr" defTabSz="914400" rtl="0" eaLnBrk="1" latinLnBrk="0" hangingPunct="1"/>
                      <a:r>
                        <a:rPr lang="en-US" sz="1050" kern="1200" baseline="0" dirty="0" smtClean="0">
                          <a:solidFill>
                            <a:srgbClr val="040404"/>
                          </a:solidFill>
                          <a:latin typeface="+mn-lt"/>
                          <a:ea typeface="+mn-ea"/>
                          <a:cs typeface="+mn-cs"/>
                        </a:rPr>
                        <a:t>Adult Mental Health First Aid</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Lenawee Treatment Courts</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rPr>
                        <a:t>Drug Take</a:t>
                      </a:r>
                      <a:r>
                        <a:rPr lang="en-US" sz="1050" kern="1200" baseline="0" dirty="0" smtClean="0">
                          <a:solidFill>
                            <a:srgbClr val="040404"/>
                          </a:solidFill>
                        </a:rPr>
                        <a:t> Back Day</a:t>
                      </a:r>
                      <a:endParaRPr lang="en-US" sz="1050" kern="1200" dirty="0" smtClean="0">
                        <a:solidFill>
                          <a:srgbClr val="040404"/>
                        </a:solidFill>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Consumer Action Committee</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rPr>
                        <a:t>Naloxone</a:t>
                      </a:r>
                      <a:r>
                        <a:rPr lang="en-US" sz="1050" kern="1200" baseline="0" dirty="0" smtClean="0">
                          <a:solidFill>
                            <a:srgbClr val="040404"/>
                          </a:solidFill>
                        </a:rPr>
                        <a:t> training and distribution</a:t>
                      </a:r>
                      <a:endParaRPr lang="en-US" sz="1050" kern="1200" dirty="0" smtClean="0">
                        <a:solidFill>
                          <a:srgbClr val="040404"/>
                        </a:solidFill>
                      </a:endParaRPr>
                    </a:p>
                  </a:txBody>
                  <a:tcPr anchor="ctr">
                    <a:solidFill>
                      <a:schemeClr val="accent4"/>
                    </a:solidFill>
                  </a:tcPr>
                </a:tc>
                <a:extLst>
                  <a:ext uri="{0D108BD9-81ED-4DB2-BD59-A6C34878D82A}">
                    <a16:rowId xmlns:a16="http://schemas.microsoft.com/office/drawing/2014/main" val="10004"/>
                  </a:ext>
                </a:extLst>
              </a:tr>
              <a:tr h="1261785">
                <a:tc>
                  <a:txBody>
                    <a:bodyPr/>
                    <a:lstStyle/>
                    <a:p>
                      <a:pPr marL="0" algn="ctr" defTabSz="914400" rtl="0" eaLnBrk="1" latinLnBrk="0" hangingPunct="1"/>
                      <a:r>
                        <a:rPr lang="en-US" sz="1050" kern="1200" dirty="0" smtClean="0">
                          <a:solidFill>
                            <a:srgbClr val="040404"/>
                          </a:solidFill>
                        </a:rPr>
                        <a:t>Lenawee Substance Abuse Prevention Coalition</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rPr>
                        <a:t>Basic Motivational Interviewing</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rPr>
                        <a:t>Advanced Motivational Interviewing</a:t>
                      </a: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Hunger Free Lenawee</a:t>
                      </a:r>
                    </a:p>
                    <a:p>
                      <a:pPr marL="0" algn="ctr" defTabSz="914400" rtl="0" eaLnBrk="1" latinLnBrk="0" hangingPunct="1"/>
                      <a:endParaRPr lang="en-US" sz="1050" kern="1200" dirty="0" smtClean="0">
                        <a:solidFill>
                          <a:srgbClr val="040404"/>
                        </a:solidFill>
                        <a:latin typeface="+mn-lt"/>
                        <a:ea typeface="+mn-ea"/>
                        <a:cs typeface="+mn-cs"/>
                      </a:endParaRPr>
                    </a:p>
                    <a:p>
                      <a:pPr marL="0" algn="ctr" defTabSz="914400" rtl="0" eaLnBrk="1" latinLnBrk="0" hangingPunct="1"/>
                      <a:r>
                        <a:rPr lang="en-US" sz="1050" kern="1200" dirty="0" smtClean="0">
                          <a:solidFill>
                            <a:srgbClr val="040404"/>
                          </a:solidFill>
                          <a:latin typeface="+mn-lt"/>
                          <a:ea typeface="+mn-ea"/>
                          <a:cs typeface="+mn-cs"/>
                        </a:rPr>
                        <a:t>Lenawee Emergency Operations Committee</a:t>
                      </a:r>
                    </a:p>
                    <a:p>
                      <a:pPr marL="0" algn="ctr" defTabSz="914400" rtl="0" eaLnBrk="1" latinLnBrk="0" hangingPunct="1"/>
                      <a:endParaRPr lang="en-US" sz="1050" kern="1200" dirty="0" smtClean="0">
                        <a:solidFill>
                          <a:srgbClr val="040404"/>
                        </a:solidFill>
                        <a:latin typeface="+mn-lt"/>
                        <a:ea typeface="+mn-ea"/>
                        <a:cs typeface="+mn-cs"/>
                      </a:endParaRPr>
                    </a:p>
                    <a:p>
                      <a:pPr marL="0" algn="ctr" defTabSz="914400" rtl="0" eaLnBrk="1" latinLnBrk="0" hangingPunct="1"/>
                      <a:r>
                        <a:rPr lang="en-US" sz="1050" kern="1200" dirty="0" smtClean="0">
                          <a:solidFill>
                            <a:srgbClr val="040404"/>
                          </a:solidFill>
                          <a:latin typeface="+mn-lt"/>
                          <a:ea typeface="+mn-ea"/>
                          <a:cs typeface="+mn-cs"/>
                        </a:rPr>
                        <a:t>Lenawee CISM Team</a:t>
                      </a:r>
                      <a:endParaRPr lang="en-US" sz="1050" kern="1200" dirty="0">
                        <a:solidFill>
                          <a:srgbClr val="040404"/>
                        </a:solidFill>
                        <a:latin typeface="+mn-lt"/>
                        <a:ea typeface="+mn-ea"/>
                        <a:cs typeface="+mn-cs"/>
                      </a:endParaRPr>
                    </a:p>
                  </a:txBody>
                  <a:tcPr>
                    <a:solidFill>
                      <a:schemeClr val="accent4"/>
                    </a:solidFill>
                  </a:tcPr>
                </a:tc>
                <a:tc>
                  <a:txBody>
                    <a:bodyPr/>
                    <a:lstStyle/>
                    <a:p>
                      <a:pPr marL="0" algn="ctr" defTabSz="914400" rtl="0" eaLnBrk="1" latinLnBrk="0" hangingPunct="1"/>
                      <a:r>
                        <a:rPr lang="en-US" sz="1050" kern="1200" dirty="0" smtClean="0">
                          <a:solidFill>
                            <a:srgbClr val="040404"/>
                          </a:solidFill>
                        </a:rPr>
                        <a:t>Regional Consumer Advisory Committee</a:t>
                      </a:r>
                    </a:p>
                    <a:p>
                      <a:pPr marL="0" algn="ctr" defTabSz="914400" rtl="0" eaLnBrk="1" latinLnBrk="0" hangingPunct="1"/>
                      <a:endParaRPr lang="en-US" sz="1050" kern="1200" dirty="0" smtClean="0">
                        <a:solidFill>
                          <a:srgbClr val="040404"/>
                        </a:solidFill>
                        <a:latin typeface="+mn-lt"/>
                        <a:ea typeface="+mn-ea"/>
                        <a:cs typeface="+mn-cs"/>
                      </a:endParaRPr>
                    </a:p>
                    <a:p>
                      <a:pPr marL="0" algn="ctr" defTabSz="914400" rtl="0" eaLnBrk="1" latinLnBrk="0" hangingPunct="1"/>
                      <a:r>
                        <a:rPr lang="en-US" sz="1050" kern="1200" dirty="0" smtClean="0">
                          <a:solidFill>
                            <a:srgbClr val="040404"/>
                          </a:solidFill>
                          <a:latin typeface="+mn-lt"/>
                          <a:ea typeface="+mn-ea"/>
                          <a:cs typeface="+mn-cs"/>
                        </a:rPr>
                        <a:t>Lenawee Transportation Corporation</a:t>
                      </a:r>
                      <a:r>
                        <a:rPr lang="en-US" sz="1050" kern="1200" baseline="0" dirty="0" smtClean="0">
                          <a:solidFill>
                            <a:srgbClr val="040404"/>
                          </a:solidFill>
                          <a:latin typeface="+mn-lt"/>
                          <a:ea typeface="+mn-ea"/>
                          <a:cs typeface="+mn-cs"/>
                        </a:rPr>
                        <a:t> </a:t>
                      </a:r>
                      <a:r>
                        <a:rPr lang="en-US" sz="1050" kern="1200" dirty="0" smtClean="0">
                          <a:solidFill>
                            <a:srgbClr val="040404"/>
                          </a:solidFill>
                          <a:latin typeface="+mn-lt"/>
                          <a:ea typeface="+mn-ea"/>
                          <a:cs typeface="+mn-cs"/>
                        </a:rPr>
                        <a:t>Board</a:t>
                      </a:r>
                      <a:endParaRPr lang="en-US" sz="1050" kern="1200" dirty="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05"/>
                  </a:ext>
                </a:extLst>
              </a:tr>
              <a:tr h="428530">
                <a:tc>
                  <a:txBody>
                    <a:bodyPr/>
                    <a:lstStyle/>
                    <a:p>
                      <a:pPr marL="0" algn="ctr" defTabSz="914400" rtl="0" eaLnBrk="1" latinLnBrk="0" hangingPunct="1"/>
                      <a:r>
                        <a:rPr lang="en-US" sz="1050" kern="1200" dirty="0" smtClean="0">
                          <a:solidFill>
                            <a:srgbClr val="040404"/>
                          </a:solidFill>
                          <a:latin typeface="+mn-lt"/>
                          <a:ea typeface="+mn-ea"/>
                          <a:cs typeface="+mn-cs"/>
                        </a:rPr>
                        <a:t>HRSA Rural Communities Opioid Response Program</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Continuum of Care</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Lenawee Human Services Collaborative</a:t>
                      </a:r>
                    </a:p>
                  </a:txBody>
                  <a:tcPr anchor="ctr">
                    <a:solidFill>
                      <a:schemeClr val="accent4"/>
                    </a:solidFill>
                  </a:tcPr>
                </a:tc>
                <a:extLst>
                  <a:ext uri="{0D108BD9-81ED-4DB2-BD59-A6C34878D82A}">
                    <a16:rowId xmlns:a16="http://schemas.microsoft.com/office/drawing/2014/main" val="10006"/>
                  </a:ext>
                </a:extLst>
              </a:tr>
              <a:tr h="428530">
                <a:tc>
                  <a:txBody>
                    <a:bodyPr/>
                    <a:lstStyle/>
                    <a:p>
                      <a:pPr marL="0" algn="ctr" defTabSz="914400" rtl="0" eaLnBrk="1" latinLnBrk="0" hangingPunct="1"/>
                      <a:r>
                        <a:rPr lang="en-US" sz="1050" kern="1200" dirty="0" smtClean="0">
                          <a:solidFill>
                            <a:srgbClr val="040404"/>
                          </a:solidFill>
                        </a:rPr>
                        <a:t>Continuum of Care – </a:t>
                      </a:r>
                    </a:p>
                    <a:p>
                      <a:pPr marL="0" algn="ctr" defTabSz="914400" rtl="0" eaLnBrk="1" latinLnBrk="0" hangingPunct="1"/>
                      <a:r>
                        <a:rPr lang="en-US" sz="1050" kern="1200" dirty="0" smtClean="0">
                          <a:solidFill>
                            <a:srgbClr val="040404"/>
                          </a:solidFill>
                        </a:rPr>
                        <a:t>Point in Time Count</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SMART Recovery Support Groups</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Parent Management Training – Oregon Model (PMTO)</a:t>
                      </a:r>
                      <a:endParaRPr lang="en-US" sz="1050" kern="1200" dirty="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07"/>
                  </a:ext>
                </a:extLst>
              </a:tr>
              <a:tr h="513864">
                <a:tc>
                  <a:txBody>
                    <a:bodyPr/>
                    <a:lstStyle/>
                    <a:p>
                      <a:pPr marL="0" algn="ctr" defTabSz="914400" rtl="0" eaLnBrk="1" latinLnBrk="0" hangingPunct="1"/>
                      <a:r>
                        <a:rPr lang="en-US" sz="1050" kern="1200" dirty="0" smtClean="0">
                          <a:solidFill>
                            <a:srgbClr val="040404"/>
                          </a:solidFill>
                          <a:latin typeface="+mn-lt"/>
                          <a:ea typeface="+mn-ea"/>
                          <a:cs typeface="+mn-cs"/>
                        </a:rPr>
                        <a:t>Lenawee Financial Stability Coalition</a:t>
                      </a: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Cradle to</a:t>
                      </a:r>
                      <a:r>
                        <a:rPr lang="en-US" sz="1050" kern="1200" baseline="0" dirty="0" smtClean="0">
                          <a:solidFill>
                            <a:srgbClr val="040404"/>
                          </a:solidFill>
                          <a:latin typeface="+mn-lt"/>
                          <a:ea typeface="+mn-ea"/>
                          <a:cs typeface="+mn-cs"/>
                        </a:rPr>
                        <a:t> Career</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rgbClr val="040404"/>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rPr>
                        <a:t>Collective Impact Core</a:t>
                      </a:r>
                      <a:endParaRPr lang="en-US" sz="1050" kern="1200" dirty="0" smtClean="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08"/>
                  </a:ext>
                </a:extLst>
              </a:tr>
              <a:tr h="351698">
                <a:tc>
                  <a:txBody>
                    <a:bodyPr/>
                    <a:lstStyle/>
                    <a:p>
                      <a:pPr marL="0" algn="ctr" defTabSz="914400" rtl="0" eaLnBrk="1" latinLnBrk="0" hangingPunct="1"/>
                      <a:r>
                        <a:rPr lang="en-US" sz="1050" kern="1200" dirty="0" smtClean="0">
                          <a:solidFill>
                            <a:srgbClr val="040404"/>
                          </a:solidFill>
                        </a:rPr>
                        <a:t>Lenawee Health Network</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Great Start Collaborative</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latin typeface="+mn-lt"/>
                          <a:ea typeface="+mn-ea"/>
                          <a:cs typeface="+mn-cs"/>
                        </a:rPr>
                        <a:t>Head Start Policy Council</a:t>
                      </a:r>
                    </a:p>
                  </a:txBody>
                  <a:tcPr anchor="ctr">
                    <a:solidFill>
                      <a:schemeClr val="accent4"/>
                    </a:solidFill>
                  </a:tcPr>
                </a:tc>
                <a:extLst>
                  <a:ext uri="{0D108BD9-81ED-4DB2-BD59-A6C34878D82A}">
                    <a16:rowId xmlns:a16="http://schemas.microsoft.com/office/drawing/2014/main" val="10009"/>
                  </a:ext>
                </a:extLst>
              </a:tr>
              <a:tr h="694050">
                <a:tc>
                  <a:txBody>
                    <a:bodyPr/>
                    <a:lstStyle/>
                    <a:p>
                      <a:pPr marL="0" algn="ctr" defTabSz="914400" rtl="0" eaLnBrk="1" latinLnBrk="0" hangingPunct="1"/>
                      <a:r>
                        <a:rPr lang="en-US" sz="1050" kern="1200" dirty="0" smtClean="0">
                          <a:solidFill>
                            <a:srgbClr val="040404"/>
                          </a:solidFill>
                          <a:latin typeface="+mn-lt"/>
                          <a:ea typeface="+mn-ea"/>
                          <a:cs typeface="+mn-cs"/>
                        </a:rPr>
                        <a:t>Lenawee Essential Needs Council</a:t>
                      </a:r>
                    </a:p>
                  </a:txBody>
                  <a:tcPr anchor="ctr">
                    <a:solidFill>
                      <a:schemeClr val="accent4"/>
                    </a:solidFill>
                  </a:tcPr>
                </a:tc>
                <a:tc>
                  <a:txBody>
                    <a:bodyPr/>
                    <a:lstStyle/>
                    <a:p>
                      <a:pPr marL="0" algn="ctr" defTabSz="914400" rtl="0" eaLnBrk="1" latinLnBrk="0" hangingPunct="1"/>
                      <a:r>
                        <a:rPr lang="en-US" sz="1050" kern="1200" dirty="0" err="1" smtClean="0">
                          <a:solidFill>
                            <a:srgbClr val="040404"/>
                          </a:solidFill>
                          <a:latin typeface="+mn-lt"/>
                          <a:ea typeface="+mn-ea"/>
                          <a:cs typeface="+mn-cs"/>
                        </a:rPr>
                        <a:t>OneLenawee</a:t>
                      </a:r>
                      <a:endParaRPr lang="en-US" sz="1050" kern="1200" dirty="0" smtClean="0">
                        <a:solidFill>
                          <a:srgbClr val="040404"/>
                        </a:solidFill>
                        <a:latin typeface="+mn-lt"/>
                        <a:ea typeface="+mn-ea"/>
                        <a:cs typeface="+mn-cs"/>
                      </a:endParaRPr>
                    </a:p>
                    <a:p>
                      <a:pPr marL="0" algn="ctr" defTabSz="914400" rtl="0" eaLnBrk="1" latinLnBrk="0" hangingPunct="1"/>
                      <a:endParaRPr lang="en-US" sz="1050" kern="1200" dirty="0" smtClean="0">
                        <a:solidFill>
                          <a:srgbClr val="040404"/>
                        </a:solidFill>
                        <a:latin typeface="+mn-lt"/>
                        <a:ea typeface="+mn-ea"/>
                        <a:cs typeface="+mn-cs"/>
                      </a:endParaRPr>
                    </a:p>
                    <a:p>
                      <a:pPr marL="0" algn="ctr" defTabSz="914400" rtl="0" eaLnBrk="1" latinLnBrk="0" hangingPunct="1"/>
                      <a:r>
                        <a:rPr lang="en-US" sz="1050" kern="1200" dirty="0" smtClean="0">
                          <a:solidFill>
                            <a:srgbClr val="040404"/>
                          </a:solidFill>
                          <a:latin typeface="+mn-lt"/>
                          <a:ea typeface="+mn-ea"/>
                          <a:cs typeface="+mn-cs"/>
                        </a:rPr>
                        <a:t>Enhancing Consumer Voice Committee</a:t>
                      </a:r>
                    </a:p>
                  </a:txBody>
                  <a:tcPr anchor="ctr">
                    <a:solidFill>
                      <a:schemeClr val="accent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latin typeface="+mn-lt"/>
                          <a:ea typeface="+mn-ea"/>
                          <a:cs typeface="+mn-cs"/>
                        </a:rPr>
                        <a:t>City of Adrian Human Relations Commission</a:t>
                      </a:r>
                    </a:p>
                  </a:txBody>
                  <a:tcPr anchor="ctr">
                    <a:solidFill>
                      <a:schemeClr val="accent4"/>
                    </a:solidFill>
                  </a:tcPr>
                </a:tc>
                <a:extLst>
                  <a:ext uri="{0D108BD9-81ED-4DB2-BD59-A6C34878D82A}">
                    <a16:rowId xmlns:a16="http://schemas.microsoft.com/office/drawing/2014/main" val="10010"/>
                  </a:ext>
                </a:extLst>
              </a:tr>
              <a:tr h="724530">
                <a:tc>
                  <a:txBody>
                    <a:bodyPr/>
                    <a:lstStyle/>
                    <a:p>
                      <a:pPr marL="0" algn="ctr" defTabSz="914400" rtl="0" eaLnBrk="1" latinLnBrk="0" hangingPunct="1"/>
                      <a:r>
                        <a:rPr lang="en-US" sz="1050" kern="1200" dirty="0" smtClean="0">
                          <a:solidFill>
                            <a:srgbClr val="040404"/>
                          </a:solidFill>
                        </a:rPr>
                        <a:t>Wraparound </a:t>
                      </a:r>
                      <a:r>
                        <a:rPr lang="en-US" sz="1050" kern="1200" baseline="0" dirty="0" smtClean="0">
                          <a:solidFill>
                            <a:srgbClr val="040404"/>
                          </a:solidFill>
                        </a:rPr>
                        <a:t> </a:t>
                      </a:r>
                      <a:r>
                        <a:rPr lang="en-US" sz="1050" kern="1200" dirty="0" smtClean="0">
                          <a:solidFill>
                            <a:srgbClr val="040404"/>
                          </a:solidFill>
                        </a:rPr>
                        <a:t>Gatekeeping</a:t>
                      </a:r>
                    </a:p>
                    <a:p>
                      <a:pPr marL="0" algn="ctr" defTabSz="914400" rtl="0" eaLnBrk="1" latinLnBrk="0" hangingPunct="1"/>
                      <a:endParaRPr lang="en-US" sz="1050" kern="1200" dirty="0" smtClean="0">
                        <a:solidFill>
                          <a:srgbClr val="040404"/>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rgbClr val="040404"/>
                          </a:solidFill>
                          <a:latin typeface="+mn-lt"/>
                          <a:ea typeface="+mn-ea"/>
                          <a:cs typeface="+mn-cs"/>
                        </a:rPr>
                        <a:t>Transportation Task Force</a:t>
                      </a: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Wraparound Community Team</a:t>
                      </a:r>
                    </a:p>
                    <a:p>
                      <a:pPr marL="0" algn="ctr" defTabSz="914400" rtl="0" eaLnBrk="1" latinLnBrk="0" hangingPunct="1"/>
                      <a:endParaRPr lang="en-US" sz="1050" kern="1200" dirty="0" smtClean="0">
                        <a:solidFill>
                          <a:srgbClr val="040404"/>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200" dirty="0" smtClean="0">
                          <a:solidFill>
                            <a:srgbClr val="040404"/>
                          </a:solidFill>
                        </a:rPr>
                        <a:t>Lenawee</a:t>
                      </a:r>
                      <a:r>
                        <a:rPr lang="en-US" sz="1050" kern="1200" baseline="0" dirty="0" smtClean="0">
                          <a:solidFill>
                            <a:srgbClr val="040404"/>
                          </a:solidFill>
                        </a:rPr>
                        <a:t> County Veteran’s Coalition</a:t>
                      </a:r>
                      <a:endParaRPr lang="en-US" sz="1050" kern="1200" dirty="0" smtClean="0">
                        <a:solidFill>
                          <a:srgbClr val="040404"/>
                        </a:solidFill>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Early Head Start</a:t>
                      </a:r>
                    </a:p>
                    <a:p>
                      <a:pPr marL="0" algn="ctr" defTabSz="914400" rtl="0" eaLnBrk="1" latinLnBrk="0" hangingPunct="1"/>
                      <a:endParaRPr lang="en-US" sz="1050" strike="sngStrike" kern="1200" baseline="0" dirty="0" smtClean="0">
                        <a:solidFill>
                          <a:srgbClr val="FF0000"/>
                        </a:solidFill>
                        <a:latin typeface="+mn-lt"/>
                        <a:ea typeface="+mn-ea"/>
                        <a:cs typeface="+mn-cs"/>
                      </a:endParaRPr>
                    </a:p>
                    <a:p>
                      <a:pPr marL="0" algn="ctr" defTabSz="914400" rtl="0" eaLnBrk="1" latinLnBrk="0" hangingPunct="1"/>
                      <a:r>
                        <a:rPr lang="en-US" sz="1050" kern="1200" dirty="0" smtClean="0">
                          <a:solidFill>
                            <a:schemeClr val="accent4">
                              <a:lumMod val="10000"/>
                            </a:schemeClr>
                          </a:solidFill>
                          <a:latin typeface="+mn-lt"/>
                          <a:ea typeface="+mn-ea"/>
                          <a:cs typeface="+mn-cs"/>
                        </a:rPr>
                        <a:t>Inter-Connections</a:t>
                      </a:r>
                      <a:r>
                        <a:rPr lang="en-US" sz="1050" kern="1200" baseline="0" dirty="0" smtClean="0">
                          <a:solidFill>
                            <a:schemeClr val="accent4">
                              <a:lumMod val="10000"/>
                            </a:schemeClr>
                          </a:solidFill>
                          <a:latin typeface="+mn-lt"/>
                          <a:ea typeface="+mn-ea"/>
                          <a:cs typeface="+mn-cs"/>
                        </a:rPr>
                        <a:t> Liaison</a:t>
                      </a:r>
                      <a:endParaRPr lang="en-US" sz="1050" kern="1200" dirty="0" smtClean="0">
                        <a:solidFill>
                          <a:schemeClr val="accent4">
                            <a:lumMod val="10000"/>
                          </a:schemeClr>
                        </a:solidFill>
                        <a:latin typeface="+mn-lt"/>
                        <a:ea typeface="+mn-ea"/>
                        <a:cs typeface="+mn-cs"/>
                      </a:endParaRPr>
                    </a:p>
                  </a:txBody>
                  <a:tcPr anchor="ctr">
                    <a:solidFill>
                      <a:schemeClr val="accent4"/>
                    </a:solidFill>
                  </a:tcPr>
                </a:tc>
                <a:extLst>
                  <a:ext uri="{0D108BD9-81ED-4DB2-BD59-A6C34878D82A}">
                    <a16:rowId xmlns:a16="http://schemas.microsoft.com/office/drawing/2014/main" val="10011"/>
                  </a:ext>
                </a:extLst>
              </a:tr>
              <a:tr h="1261785">
                <a:tc>
                  <a:txBody>
                    <a:bodyPr/>
                    <a:lstStyle/>
                    <a:p>
                      <a:pPr marL="0" algn="ctr" defTabSz="914400" rtl="0" eaLnBrk="1" latinLnBrk="0" hangingPunct="1"/>
                      <a:r>
                        <a:rPr lang="en-US" sz="1050" kern="1200" baseline="0" dirty="0" smtClean="0">
                          <a:solidFill>
                            <a:srgbClr val="040404"/>
                          </a:solidFill>
                          <a:latin typeface="+mn-lt"/>
                          <a:ea typeface="+mn-ea"/>
                          <a:cs typeface="+mn-cs"/>
                        </a:rPr>
                        <a:t>Regional Gambling Disorder Prevention Work Group </a:t>
                      </a:r>
                    </a:p>
                    <a:p>
                      <a:pPr marL="0" algn="ctr" defTabSz="914400" rtl="0" eaLnBrk="1" latinLnBrk="0" hangingPunct="1"/>
                      <a:endParaRPr lang="en-US" sz="1050" kern="1200" baseline="0" dirty="0" smtClean="0">
                        <a:solidFill>
                          <a:srgbClr val="040404"/>
                        </a:solidFill>
                        <a:latin typeface="+mn-lt"/>
                        <a:ea typeface="+mn-ea"/>
                        <a:cs typeface="+mn-cs"/>
                      </a:endParaRPr>
                    </a:p>
                    <a:p>
                      <a:pPr marL="0" algn="ctr" defTabSz="914400" rtl="0" eaLnBrk="1" latinLnBrk="0" hangingPunct="1"/>
                      <a:r>
                        <a:rPr lang="en-US" sz="1050" kern="1200" baseline="0" dirty="0" smtClean="0">
                          <a:solidFill>
                            <a:srgbClr val="040404"/>
                          </a:solidFill>
                          <a:latin typeface="+mn-lt"/>
                          <a:ea typeface="+mn-ea"/>
                          <a:cs typeface="+mn-cs"/>
                        </a:rPr>
                        <a:t>State Customer Service Committee</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rPr>
                        <a:t>Lenawee Emergency Preparedness Group</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rPr>
                        <a:t>Share the Warmth</a:t>
                      </a:r>
                    </a:p>
                    <a:p>
                      <a:pPr marL="0" algn="ctr" defTabSz="914400" rtl="0" eaLnBrk="1" latinLnBrk="0" hangingPunct="1"/>
                      <a:endParaRPr lang="en-US" sz="1050" kern="1200" dirty="0" smtClean="0">
                        <a:solidFill>
                          <a:srgbClr val="040404"/>
                        </a:solidFill>
                      </a:endParaRPr>
                    </a:p>
                    <a:p>
                      <a:pPr marL="0" algn="ctr" defTabSz="914400" rtl="0" eaLnBrk="1" latinLnBrk="0" hangingPunct="1"/>
                      <a:r>
                        <a:rPr lang="en-US" sz="1050" kern="1200" dirty="0" smtClean="0">
                          <a:solidFill>
                            <a:srgbClr val="040404"/>
                          </a:solidFill>
                          <a:latin typeface="+mn-lt"/>
                          <a:ea typeface="+mn-ea"/>
                          <a:cs typeface="+mn-cs"/>
                        </a:rPr>
                        <a:t>Building Safe &amp; Healthy Communities</a:t>
                      </a:r>
                      <a:endParaRPr lang="en-US" sz="1050" kern="1200" dirty="0">
                        <a:solidFill>
                          <a:srgbClr val="040404"/>
                        </a:solidFill>
                        <a:latin typeface="+mn-lt"/>
                        <a:ea typeface="+mn-ea"/>
                        <a:cs typeface="+mn-cs"/>
                      </a:endParaRPr>
                    </a:p>
                  </a:txBody>
                  <a:tcPr anchor="ctr">
                    <a:solidFill>
                      <a:schemeClr val="accent4"/>
                    </a:solidFill>
                  </a:tcPr>
                </a:tc>
                <a:tc>
                  <a:txBody>
                    <a:bodyPr/>
                    <a:lstStyle/>
                    <a:p>
                      <a:pPr marL="0" algn="ctr" defTabSz="914400" rtl="0" eaLnBrk="1" latinLnBrk="0" hangingPunct="1"/>
                      <a:r>
                        <a:rPr lang="en-US" sz="1050" kern="1200" dirty="0" smtClean="0">
                          <a:solidFill>
                            <a:srgbClr val="040404"/>
                          </a:solidFill>
                          <a:latin typeface="+mn-lt"/>
                          <a:ea typeface="+mn-ea"/>
                          <a:cs typeface="+mn-cs"/>
                        </a:rPr>
                        <a:t>Greater Lenawee Tobacco Reduction Coalition</a:t>
                      </a:r>
                    </a:p>
                    <a:p>
                      <a:pPr marL="0" algn="ctr" defTabSz="914400" rtl="0" eaLnBrk="1" latinLnBrk="0" hangingPunct="1"/>
                      <a:endParaRPr lang="en-US" sz="1050" kern="1200" dirty="0" smtClean="0">
                        <a:solidFill>
                          <a:srgbClr val="040404"/>
                        </a:solidFill>
                        <a:latin typeface="+mn-lt"/>
                        <a:ea typeface="+mn-ea"/>
                        <a:cs typeface="+mn-cs"/>
                      </a:endParaRPr>
                    </a:p>
                    <a:p>
                      <a:pPr marL="0" algn="ctr" defTabSz="914400" rtl="0" eaLnBrk="1" latinLnBrk="0" hangingPunct="1"/>
                      <a:r>
                        <a:rPr lang="en-US" sz="1050" kern="1200" dirty="0" smtClean="0">
                          <a:solidFill>
                            <a:srgbClr val="040404"/>
                          </a:solidFill>
                          <a:latin typeface="+mn-lt"/>
                          <a:ea typeface="+mn-ea"/>
                          <a:cs typeface="+mn-cs"/>
                        </a:rPr>
                        <a:t>State</a:t>
                      </a:r>
                      <a:r>
                        <a:rPr lang="en-US" sz="1050" kern="1200" baseline="0" dirty="0" smtClean="0">
                          <a:solidFill>
                            <a:srgbClr val="040404"/>
                          </a:solidFill>
                          <a:latin typeface="+mn-lt"/>
                          <a:ea typeface="+mn-ea"/>
                          <a:cs typeface="+mn-cs"/>
                        </a:rPr>
                        <a:t> Suicide Prevention Committee</a:t>
                      </a:r>
                    </a:p>
                    <a:p>
                      <a:pPr marL="0" algn="ctr" defTabSz="914400" rtl="0" eaLnBrk="1" latinLnBrk="0" hangingPunct="1"/>
                      <a:endParaRPr lang="en-US" sz="1050" kern="1200" baseline="0" dirty="0" smtClean="0">
                        <a:solidFill>
                          <a:srgbClr val="040404"/>
                        </a:solidFill>
                        <a:latin typeface="+mn-lt"/>
                        <a:ea typeface="+mn-ea"/>
                        <a:cs typeface="+mn-cs"/>
                      </a:endParaRPr>
                    </a:p>
                    <a:p>
                      <a:pPr marL="0" algn="ctr" defTabSz="914400" rtl="0" eaLnBrk="1" latinLnBrk="0" hangingPunct="1"/>
                      <a:r>
                        <a:rPr lang="en-US" sz="1050" kern="1200" baseline="0" dirty="0" smtClean="0">
                          <a:solidFill>
                            <a:srgbClr val="040404"/>
                          </a:solidFill>
                          <a:latin typeface="+mn-lt"/>
                          <a:ea typeface="+mn-ea"/>
                          <a:cs typeface="+mn-cs"/>
                        </a:rPr>
                        <a:t>State CMH PR Committee</a:t>
                      </a:r>
                      <a:endParaRPr lang="en-US" sz="1050" kern="1200" dirty="0" smtClean="0">
                        <a:solidFill>
                          <a:srgbClr val="040404"/>
                        </a:solidFill>
                        <a:latin typeface="+mn-lt"/>
                        <a:ea typeface="+mn-ea"/>
                        <a:cs typeface="+mn-cs"/>
                      </a:endParaRPr>
                    </a:p>
                  </a:txBody>
                  <a:tcPr anchor="ctr">
                    <a:solidFill>
                      <a:schemeClr val="accent4"/>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534830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extLst>
              <p:ext uri="{D42A27DB-BD31-4B8C-83A1-F6EECF244321}">
                <p14:modId xmlns:p14="http://schemas.microsoft.com/office/powerpoint/2010/main" val="735377471"/>
              </p:ext>
            </p:extLst>
          </p:nvPr>
        </p:nvGraphicFramePr>
        <p:xfrm>
          <a:off x="533400" y="4516065"/>
          <a:ext cx="5715000" cy="4128063"/>
        </p:xfrm>
        <a:graphic>
          <a:graphicData uri="http://schemas.openxmlformats.org/drawingml/2006/chart">
            <c:chart xmlns:c="http://schemas.openxmlformats.org/drawingml/2006/chart" xmlns:r="http://schemas.openxmlformats.org/officeDocument/2006/relationships" r:id="rId3"/>
          </a:graphicData>
        </a:graphic>
      </p:graphicFrame>
      <p:sp>
        <p:nvSpPr>
          <p:cNvPr id="11" name="Footer Placeholder 10"/>
          <p:cNvSpPr>
            <a:spLocks noGrp="1" noChangeArrowheads="1"/>
          </p:cNvSpPr>
          <p:nvPr>
            <p:ph type="ftr" sz="quarter" idx="11"/>
          </p:nvPr>
        </p:nvSpPr>
        <p:spPr bwMode="auto">
          <a:xfrm>
            <a:off x="533400" y="7848600"/>
            <a:ext cx="5715000" cy="635000"/>
          </a:xfrm>
          <a:prstGeom prst="rect">
            <a:avLst/>
          </a:prstGeom>
          <a:solidFill>
            <a:schemeClr val="accent4"/>
          </a:solidFill>
          <a:ln>
            <a:noFill/>
          </a:ln>
          <a:effectLst/>
          <a:extLst/>
        </p:spPr>
        <p:txBody>
          <a:bodyPr vert="horz" wrap="square" lIns="91440" tIns="45720" rIns="91440" bIns="45720" numCol="1"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solidFill>
                  <a:srgbClr val="040404"/>
                </a:solidFill>
                <a:latin typeface="Corbel" panose="020B0503020204020204" pitchFamily="34" charset="0"/>
              </a:rPr>
              <a:t>TOTAL EXPENSES</a:t>
            </a:r>
          </a:p>
          <a:p>
            <a:r>
              <a:rPr lang="en-US" sz="1800" b="1" dirty="0" smtClean="0">
                <a:solidFill>
                  <a:srgbClr val="040404"/>
                </a:solidFill>
                <a:latin typeface="Corbel" panose="020B0503020204020204" pitchFamily="34" charset="0"/>
              </a:rPr>
              <a:t>$23,423,243</a:t>
            </a:r>
            <a:endParaRPr lang="en-US" sz="1800" b="1" dirty="0">
              <a:solidFill>
                <a:srgbClr val="040404"/>
              </a:solidFill>
              <a:latin typeface="Corbel" panose="020B0503020204020204" pitchFamily="34" charset="0"/>
            </a:endParaRPr>
          </a:p>
        </p:txBody>
      </p:sp>
      <p:sp>
        <p:nvSpPr>
          <p:cNvPr id="6" name="Rectangle 5"/>
          <p:cNvSpPr>
            <a:spLocks noGrp="1" noChangeArrowheads="1"/>
          </p:cNvSpPr>
          <p:nvPr/>
        </p:nvSpPr>
        <p:spPr bwMode="auto">
          <a:xfrm>
            <a:off x="4267200" y="4648200"/>
            <a:ext cx="1981200" cy="477465"/>
          </a:xfrm>
          <a:prstGeom prst="rect">
            <a:avLst/>
          </a:prstGeom>
          <a:solidFill>
            <a:schemeClr val="accent4"/>
          </a:solidFill>
          <a:ln>
            <a:noFill/>
          </a:ln>
          <a:effectLst/>
          <a:extLst/>
        </p:spPr>
        <p:txBody>
          <a:bodyPr vert="horz" wrap="square" lIns="91440" tIns="45720" rIns="91440" bIns="45720" numCol="1"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smtClean="0">
                <a:solidFill>
                  <a:srgbClr val="040404"/>
                </a:solidFill>
                <a:latin typeface="Corbel" panose="020B0503020204020204" pitchFamily="34" charset="0"/>
              </a:rPr>
              <a:t>EXPENSES</a:t>
            </a:r>
            <a:endParaRPr lang="en-US" sz="2000" b="1" dirty="0">
              <a:solidFill>
                <a:srgbClr val="040404"/>
              </a:solidFill>
              <a:latin typeface="Corbel" panose="020B0503020204020204" pitchFamily="34" charset="0"/>
            </a:endParaRPr>
          </a:p>
        </p:txBody>
      </p:sp>
      <p:graphicFrame>
        <p:nvGraphicFramePr>
          <p:cNvPr id="9" name="Chart 8"/>
          <p:cNvGraphicFramePr/>
          <p:nvPr>
            <p:extLst>
              <p:ext uri="{D42A27DB-BD31-4B8C-83A1-F6EECF244321}">
                <p14:modId xmlns:p14="http://schemas.microsoft.com/office/powerpoint/2010/main" val="4231725962"/>
              </p:ext>
            </p:extLst>
          </p:nvPr>
        </p:nvGraphicFramePr>
        <p:xfrm>
          <a:off x="536942" y="1119709"/>
          <a:ext cx="5679312" cy="3352800"/>
        </p:xfrm>
        <a:graphic>
          <a:graphicData uri="http://schemas.openxmlformats.org/drawingml/2006/chart">
            <c:chart xmlns:c="http://schemas.openxmlformats.org/drawingml/2006/chart" xmlns:r="http://schemas.openxmlformats.org/officeDocument/2006/relationships" r:id="rId4"/>
          </a:graphicData>
        </a:graphic>
      </p:graphicFrame>
      <p:sp>
        <p:nvSpPr>
          <p:cNvPr id="62466" name="Rectangle 2"/>
          <p:cNvSpPr>
            <a:spLocks noGrp="1" noChangeArrowheads="1"/>
          </p:cNvSpPr>
          <p:nvPr>
            <p:ph type="title"/>
          </p:nvPr>
        </p:nvSpPr>
        <p:spPr>
          <a:xfrm>
            <a:off x="560388" y="1168868"/>
            <a:ext cx="1343628" cy="533400"/>
          </a:xfrm>
          <a:solidFill>
            <a:schemeClr val="accent4"/>
          </a:solidFill>
        </p:spPr>
        <p:txBody>
          <a:bodyPr/>
          <a:lstStyle/>
          <a:p>
            <a:pPr algn="ctr"/>
            <a:r>
              <a:rPr lang="en-US" sz="2400" dirty="0" smtClean="0">
                <a:solidFill>
                  <a:srgbClr val="040404"/>
                </a:solidFill>
                <a:latin typeface="Corbel" panose="020B0503020204020204" pitchFamily="34" charset="0"/>
              </a:rPr>
              <a:t/>
            </a:r>
            <a:br>
              <a:rPr lang="en-US" sz="2400" dirty="0" smtClean="0">
                <a:solidFill>
                  <a:srgbClr val="040404"/>
                </a:solidFill>
                <a:latin typeface="Corbel" panose="020B0503020204020204" pitchFamily="34" charset="0"/>
              </a:rPr>
            </a:br>
            <a:r>
              <a:rPr lang="en-US" sz="2000" dirty="0" smtClean="0">
                <a:solidFill>
                  <a:srgbClr val="040404"/>
                </a:solidFill>
                <a:latin typeface="Corbel" panose="020B0503020204020204" pitchFamily="34" charset="0"/>
              </a:rPr>
              <a:t>REVENUE</a:t>
            </a:r>
            <a:r>
              <a:rPr lang="en-US" sz="2400" dirty="0" smtClean="0">
                <a:solidFill>
                  <a:srgbClr val="040404"/>
                </a:solidFill>
                <a:latin typeface="Corbel" panose="020B0503020204020204" pitchFamily="34" charset="0"/>
              </a:rPr>
              <a:t/>
            </a:r>
            <a:br>
              <a:rPr lang="en-US" sz="2400" dirty="0" smtClean="0">
                <a:solidFill>
                  <a:srgbClr val="040404"/>
                </a:solidFill>
                <a:latin typeface="Corbel" panose="020B0503020204020204" pitchFamily="34" charset="0"/>
              </a:rPr>
            </a:br>
            <a:endParaRPr lang="en-US" sz="1600" i="1" dirty="0">
              <a:solidFill>
                <a:srgbClr val="040404"/>
              </a:solidFill>
              <a:latin typeface="Corbel" panose="020B0503020204020204" pitchFamily="34" charset="0"/>
            </a:endParaRPr>
          </a:p>
        </p:txBody>
      </p:sp>
      <p:sp>
        <p:nvSpPr>
          <p:cNvPr id="2" name="TextBox 1"/>
          <p:cNvSpPr txBox="1"/>
          <p:nvPr/>
        </p:nvSpPr>
        <p:spPr>
          <a:xfrm>
            <a:off x="527304" y="533068"/>
            <a:ext cx="5661024" cy="461665"/>
          </a:xfrm>
          <a:prstGeom prst="rect">
            <a:avLst/>
          </a:prstGeom>
          <a:solidFill>
            <a:srgbClr val="134B84"/>
          </a:solidFill>
        </p:spPr>
        <p:txBody>
          <a:bodyPr wrap="square" rtlCol="0">
            <a:spAutoFit/>
          </a:bodyPr>
          <a:lstStyle/>
          <a:p>
            <a:pPr algn="ctr"/>
            <a:r>
              <a:rPr lang="en-US" sz="2400" b="1" dirty="0" smtClean="0">
                <a:latin typeface="Corbel" panose="020B0503020204020204" pitchFamily="34" charset="0"/>
              </a:rPr>
              <a:t>FINANCIAL STEWARDSHIP</a:t>
            </a:r>
            <a:endParaRPr lang="en-US" sz="2400" b="1" dirty="0">
              <a:latin typeface="Corbel" panose="020B0503020204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449E55-7A12-4CF6-9EBD-C4829214E3EA}" type="slidenum">
              <a:rPr lang="en-US" smtClean="0"/>
              <a:pPr/>
              <a:t>5</a:t>
            </a:fld>
            <a:endParaRPr lang="en-US"/>
          </a:p>
        </p:txBody>
      </p:sp>
      <p:sp>
        <p:nvSpPr>
          <p:cNvPr id="13" name="TextBox 12"/>
          <p:cNvSpPr txBox="1"/>
          <p:nvPr/>
        </p:nvSpPr>
        <p:spPr>
          <a:xfrm>
            <a:off x="615691" y="4600495"/>
            <a:ext cx="5672330" cy="461665"/>
          </a:xfrm>
          <a:prstGeom prst="rect">
            <a:avLst/>
          </a:prstGeom>
          <a:solidFill>
            <a:srgbClr val="78154E"/>
          </a:solidFill>
        </p:spPr>
        <p:txBody>
          <a:bodyPr wrap="square" rtlCol="0">
            <a:spAutoFit/>
          </a:bodyPr>
          <a:lstStyle/>
          <a:p>
            <a:pPr algn="ctr"/>
            <a:r>
              <a:rPr lang="en-US" sz="2400" b="1" dirty="0" smtClean="0">
                <a:latin typeface="Corbel" panose="020B0503020204020204" pitchFamily="34" charset="0"/>
              </a:rPr>
              <a:t>COMMUNITY INPATIENT UTILIZATION</a:t>
            </a:r>
            <a:endParaRPr lang="en-US" sz="2400" b="1" dirty="0">
              <a:latin typeface="Corbel" panose="020B0503020204020204" pitchFamily="34" charset="0"/>
            </a:endParaRPr>
          </a:p>
        </p:txBody>
      </p:sp>
      <p:graphicFrame>
        <p:nvGraphicFramePr>
          <p:cNvPr id="4" name="Chart 3"/>
          <p:cNvGraphicFramePr/>
          <p:nvPr>
            <p:extLst>
              <p:ext uri="{D42A27DB-BD31-4B8C-83A1-F6EECF244321}">
                <p14:modId xmlns:p14="http://schemas.microsoft.com/office/powerpoint/2010/main" val="3678913206"/>
              </p:ext>
            </p:extLst>
          </p:nvPr>
        </p:nvGraphicFramePr>
        <p:xfrm>
          <a:off x="592244" y="881831"/>
          <a:ext cx="5672330" cy="37186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26993611"/>
              </p:ext>
            </p:extLst>
          </p:nvPr>
        </p:nvGraphicFramePr>
        <p:xfrm>
          <a:off x="615691" y="5062160"/>
          <a:ext cx="5672329" cy="1737360"/>
        </p:xfrm>
        <a:graphic>
          <a:graphicData uri="http://schemas.openxmlformats.org/drawingml/2006/table">
            <a:tbl>
              <a:tblPr firstRow="1" bandRow="1">
                <a:tableStyleId>{5C22544A-7EE6-4342-B048-85BDC9FD1C3A}</a:tableStyleId>
              </a:tblPr>
              <a:tblGrid>
                <a:gridCol w="3129561">
                  <a:extLst>
                    <a:ext uri="{9D8B030D-6E8A-4147-A177-3AD203B41FA5}">
                      <a16:colId xmlns:a16="http://schemas.microsoft.com/office/drawing/2014/main" val="2643763"/>
                    </a:ext>
                  </a:extLst>
                </a:gridCol>
                <a:gridCol w="1271384">
                  <a:extLst>
                    <a:ext uri="{9D8B030D-6E8A-4147-A177-3AD203B41FA5}">
                      <a16:colId xmlns:a16="http://schemas.microsoft.com/office/drawing/2014/main" val="3122596025"/>
                    </a:ext>
                  </a:extLst>
                </a:gridCol>
                <a:gridCol w="1271384">
                  <a:extLst>
                    <a:ext uri="{9D8B030D-6E8A-4147-A177-3AD203B41FA5}">
                      <a16:colId xmlns:a16="http://schemas.microsoft.com/office/drawing/2014/main" val="766674152"/>
                    </a:ext>
                  </a:extLst>
                </a:gridCol>
              </a:tblGrid>
              <a:tr h="356864">
                <a:tc>
                  <a:txBody>
                    <a:bodyPr/>
                    <a:lstStyle/>
                    <a:p>
                      <a:endParaRPr lang="en-US" dirty="0"/>
                    </a:p>
                  </a:txBody>
                  <a:tcPr>
                    <a:solidFill>
                      <a:srgbClr val="134B84"/>
                    </a:solidFill>
                  </a:tcPr>
                </a:tc>
                <a:tc>
                  <a:txBody>
                    <a:bodyPr/>
                    <a:lstStyle/>
                    <a:p>
                      <a:pPr algn="ctr"/>
                      <a:r>
                        <a:rPr lang="en-US" dirty="0" smtClean="0"/>
                        <a:t>FY21</a:t>
                      </a:r>
                      <a:endParaRPr lang="en-US" dirty="0"/>
                    </a:p>
                  </a:txBody>
                  <a:tcPr>
                    <a:solidFill>
                      <a:srgbClr val="134B84"/>
                    </a:solidFill>
                  </a:tcPr>
                </a:tc>
                <a:tc>
                  <a:txBody>
                    <a:bodyPr/>
                    <a:lstStyle/>
                    <a:p>
                      <a:pPr algn="ctr"/>
                      <a:r>
                        <a:rPr lang="en-US" dirty="0" smtClean="0"/>
                        <a:t>FY22</a:t>
                      </a:r>
                      <a:endParaRPr lang="en-US" dirty="0"/>
                    </a:p>
                  </a:txBody>
                  <a:tcPr>
                    <a:solidFill>
                      <a:srgbClr val="134B84"/>
                    </a:solidFill>
                  </a:tcPr>
                </a:tc>
                <a:extLst>
                  <a:ext uri="{0D108BD9-81ED-4DB2-BD59-A6C34878D82A}">
                    <a16:rowId xmlns:a16="http://schemas.microsoft.com/office/drawing/2014/main" val="941435314"/>
                  </a:ext>
                </a:extLst>
              </a:tr>
              <a:tr h="356864">
                <a:tc>
                  <a:txBody>
                    <a:bodyPr/>
                    <a:lstStyle/>
                    <a:p>
                      <a:r>
                        <a:rPr lang="en-US" dirty="0" smtClean="0">
                          <a:solidFill>
                            <a:schemeClr val="tx1"/>
                          </a:solidFill>
                        </a:rPr>
                        <a:t>Admissions</a:t>
                      </a:r>
                      <a:endParaRPr lang="en-US" dirty="0">
                        <a:solidFill>
                          <a:schemeClr val="tx1"/>
                        </a:solidFill>
                      </a:endParaRPr>
                    </a:p>
                  </a:txBody>
                  <a:tcPr>
                    <a:solidFill>
                      <a:srgbClr val="134B84"/>
                    </a:solidFill>
                  </a:tcPr>
                </a:tc>
                <a:tc>
                  <a:txBody>
                    <a:bodyPr/>
                    <a:lstStyle/>
                    <a:p>
                      <a:pPr algn="ctr"/>
                      <a:r>
                        <a:rPr lang="en-US" dirty="0" smtClean="0">
                          <a:solidFill>
                            <a:schemeClr val="tx1"/>
                          </a:solidFill>
                        </a:rPr>
                        <a:t>287</a:t>
                      </a:r>
                      <a:endParaRPr lang="en-US" dirty="0">
                        <a:solidFill>
                          <a:schemeClr val="tx1"/>
                        </a:solidFill>
                      </a:endParaRPr>
                    </a:p>
                  </a:txBody>
                  <a:tcPr>
                    <a:solidFill>
                      <a:srgbClr val="134B84"/>
                    </a:solidFill>
                  </a:tcPr>
                </a:tc>
                <a:tc>
                  <a:txBody>
                    <a:bodyPr/>
                    <a:lstStyle/>
                    <a:p>
                      <a:pPr algn="ctr"/>
                      <a:r>
                        <a:rPr lang="en-US" dirty="0" smtClean="0">
                          <a:solidFill>
                            <a:srgbClr val="F9FDFC"/>
                          </a:solidFill>
                        </a:rPr>
                        <a:t>365</a:t>
                      </a:r>
                      <a:endParaRPr lang="en-US" dirty="0">
                        <a:solidFill>
                          <a:srgbClr val="F9FDFC"/>
                        </a:solidFill>
                      </a:endParaRPr>
                    </a:p>
                  </a:txBody>
                  <a:tcPr>
                    <a:solidFill>
                      <a:srgbClr val="134B84"/>
                    </a:solidFill>
                  </a:tcPr>
                </a:tc>
                <a:extLst>
                  <a:ext uri="{0D108BD9-81ED-4DB2-BD59-A6C34878D82A}">
                    <a16:rowId xmlns:a16="http://schemas.microsoft.com/office/drawing/2014/main" val="428897754"/>
                  </a:ext>
                </a:extLst>
              </a:tr>
              <a:tr h="356864">
                <a:tc>
                  <a:txBody>
                    <a:bodyPr/>
                    <a:lstStyle/>
                    <a:p>
                      <a:r>
                        <a:rPr lang="en-US" dirty="0" smtClean="0">
                          <a:solidFill>
                            <a:schemeClr val="tx1"/>
                          </a:solidFill>
                        </a:rPr>
                        <a:t>Inpatient Days</a:t>
                      </a:r>
                      <a:endParaRPr lang="en-US" dirty="0">
                        <a:solidFill>
                          <a:schemeClr val="tx1"/>
                        </a:solidFill>
                      </a:endParaRPr>
                    </a:p>
                  </a:txBody>
                  <a:tcPr>
                    <a:solidFill>
                      <a:srgbClr val="134B84"/>
                    </a:solidFill>
                  </a:tcPr>
                </a:tc>
                <a:tc>
                  <a:txBody>
                    <a:bodyPr/>
                    <a:lstStyle/>
                    <a:p>
                      <a:pPr algn="ctr"/>
                      <a:r>
                        <a:rPr lang="en-US" dirty="0" smtClean="0">
                          <a:solidFill>
                            <a:schemeClr val="tx1"/>
                          </a:solidFill>
                        </a:rPr>
                        <a:t>2363</a:t>
                      </a:r>
                      <a:endParaRPr lang="en-US" dirty="0">
                        <a:solidFill>
                          <a:schemeClr val="tx1"/>
                        </a:solidFill>
                      </a:endParaRPr>
                    </a:p>
                  </a:txBody>
                  <a:tcPr>
                    <a:solidFill>
                      <a:srgbClr val="134B84"/>
                    </a:solidFill>
                  </a:tcPr>
                </a:tc>
                <a:tc>
                  <a:txBody>
                    <a:bodyPr/>
                    <a:lstStyle/>
                    <a:p>
                      <a:pPr algn="ctr"/>
                      <a:r>
                        <a:rPr lang="en-US" dirty="0" smtClean="0">
                          <a:solidFill>
                            <a:srgbClr val="F9FDFC"/>
                          </a:solidFill>
                        </a:rPr>
                        <a:t>2582</a:t>
                      </a:r>
                      <a:endParaRPr lang="en-US" dirty="0">
                        <a:solidFill>
                          <a:srgbClr val="F9FDFC"/>
                        </a:solidFill>
                      </a:endParaRPr>
                    </a:p>
                  </a:txBody>
                  <a:tcPr>
                    <a:solidFill>
                      <a:srgbClr val="134B84"/>
                    </a:solidFill>
                  </a:tcPr>
                </a:tc>
                <a:extLst>
                  <a:ext uri="{0D108BD9-81ED-4DB2-BD59-A6C34878D82A}">
                    <a16:rowId xmlns:a16="http://schemas.microsoft.com/office/drawing/2014/main" val="1108618367"/>
                  </a:ext>
                </a:extLst>
              </a:tr>
              <a:tr h="615958">
                <a:tc>
                  <a:txBody>
                    <a:bodyPr/>
                    <a:lstStyle/>
                    <a:p>
                      <a:r>
                        <a:rPr lang="en-US" dirty="0" smtClean="0">
                          <a:solidFill>
                            <a:schemeClr val="tx1"/>
                          </a:solidFill>
                        </a:rPr>
                        <a:t>Average length</a:t>
                      </a:r>
                      <a:r>
                        <a:rPr lang="en-US" baseline="0" dirty="0" smtClean="0">
                          <a:solidFill>
                            <a:schemeClr val="tx1"/>
                          </a:solidFill>
                        </a:rPr>
                        <a:t> of stay (days)</a:t>
                      </a:r>
                      <a:endParaRPr lang="en-US" dirty="0">
                        <a:solidFill>
                          <a:schemeClr val="tx1"/>
                        </a:solidFill>
                      </a:endParaRPr>
                    </a:p>
                  </a:txBody>
                  <a:tcPr>
                    <a:solidFill>
                      <a:srgbClr val="134B84"/>
                    </a:solidFill>
                  </a:tcPr>
                </a:tc>
                <a:tc>
                  <a:txBody>
                    <a:bodyPr/>
                    <a:lstStyle/>
                    <a:p>
                      <a:pPr algn="ctr"/>
                      <a:r>
                        <a:rPr lang="en-US" dirty="0" smtClean="0">
                          <a:solidFill>
                            <a:schemeClr val="tx1"/>
                          </a:solidFill>
                        </a:rPr>
                        <a:t>8.23</a:t>
                      </a:r>
                      <a:endParaRPr lang="en-US" dirty="0">
                        <a:solidFill>
                          <a:schemeClr val="tx1"/>
                        </a:solidFill>
                      </a:endParaRPr>
                    </a:p>
                  </a:txBody>
                  <a:tcPr>
                    <a:solidFill>
                      <a:srgbClr val="134B84"/>
                    </a:solidFill>
                  </a:tcPr>
                </a:tc>
                <a:tc>
                  <a:txBody>
                    <a:bodyPr/>
                    <a:lstStyle/>
                    <a:p>
                      <a:pPr algn="ctr"/>
                      <a:r>
                        <a:rPr lang="en-US" dirty="0" smtClean="0">
                          <a:solidFill>
                            <a:srgbClr val="F9FDFC"/>
                          </a:solidFill>
                        </a:rPr>
                        <a:t>7.07</a:t>
                      </a:r>
                    </a:p>
                  </a:txBody>
                  <a:tcPr>
                    <a:solidFill>
                      <a:srgbClr val="134B84"/>
                    </a:solidFill>
                  </a:tcPr>
                </a:tc>
                <a:extLst>
                  <a:ext uri="{0D108BD9-81ED-4DB2-BD59-A6C34878D82A}">
                    <a16:rowId xmlns:a16="http://schemas.microsoft.com/office/drawing/2014/main" val="2675416268"/>
                  </a:ext>
                </a:extLst>
              </a:tr>
            </a:tbl>
          </a:graphicData>
        </a:graphic>
      </p:graphicFrame>
      <p:sp>
        <p:nvSpPr>
          <p:cNvPr id="8" name="Title 1"/>
          <p:cNvSpPr>
            <a:spLocks noGrp="1"/>
          </p:cNvSpPr>
          <p:nvPr>
            <p:ph type="title"/>
          </p:nvPr>
        </p:nvSpPr>
        <p:spPr>
          <a:xfrm>
            <a:off x="0" y="0"/>
            <a:ext cx="6858000" cy="479371"/>
          </a:xfrm>
          <a:solidFill>
            <a:srgbClr val="134B84"/>
          </a:solidFill>
        </p:spPr>
        <p:txBody>
          <a:bodyPr/>
          <a:lstStyle/>
          <a:p>
            <a:pPr algn="ctr"/>
            <a:r>
              <a:rPr lang="en-US" sz="2400" dirty="0" smtClean="0">
                <a:solidFill>
                  <a:schemeClr val="tx1"/>
                </a:solidFill>
                <a:latin typeface="Corbel" panose="020B0503020204020204" pitchFamily="34" charset="0"/>
              </a:rPr>
              <a:t>OPERATIONS EFFICIENCY</a:t>
            </a:r>
            <a:endParaRPr lang="en-US" sz="2400" dirty="0">
              <a:solidFill>
                <a:schemeClr val="tx1"/>
              </a:solidFill>
              <a:latin typeface="Corbel" panose="020B0503020204020204" pitchFamily="34" charset="0"/>
            </a:endParaRPr>
          </a:p>
        </p:txBody>
      </p:sp>
    </p:spTree>
    <p:extLst>
      <p:ext uri="{BB962C8B-B14F-4D97-AF65-F5344CB8AC3E}">
        <p14:creationId xmlns:p14="http://schemas.microsoft.com/office/powerpoint/2010/main" val="1318230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479371"/>
          </a:xfrm>
          <a:solidFill>
            <a:srgbClr val="134B84"/>
          </a:solidFill>
        </p:spPr>
        <p:txBody>
          <a:bodyPr/>
          <a:lstStyle/>
          <a:p>
            <a:pPr algn="ctr"/>
            <a:r>
              <a:rPr lang="en-US" sz="2400" dirty="0" smtClean="0">
                <a:solidFill>
                  <a:schemeClr val="tx1"/>
                </a:solidFill>
                <a:latin typeface="Corbel" panose="020B0503020204020204" pitchFamily="34" charset="0"/>
              </a:rPr>
              <a:t>OPERATIONS EFFICIENCY</a:t>
            </a:r>
            <a:endParaRPr lang="en-US" sz="2400" dirty="0">
              <a:solidFill>
                <a:schemeClr val="tx1"/>
              </a:solidFill>
              <a:latin typeface="Corbel" panose="020B0503020204020204" pitchFamily="34" charset="0"/>
            </a:endParaRPr>
          </a:p>
        </p:txBody>
      </p:sp>
      <p:sp>
        <p:nvSpPr>
          <p:cNvPr id="3" name="TextBox 2"/>
          <p:cNvSpPr txBox="1"/>
          <p:nvPr/>
        </p:nvSpPr>
        <p:spPr>
          <a:xfrm>
            <a:off x="22860" y="479371"/>
            <a:ext cx="6835140" cy="5539978"/>
          </a:xfrm>
          <a:prstGeom prst="rect">
            <a:avLst/>
          </a:prstGeom>
          <a:solidFill>
            <a:schemeClr val="tx1"/>
          </a:solidFill>
        </p:spPr>
        <p:txBody>
          <a:bodyPr wrap="square" rtlCol="0">
            <a:spAutoFit/>
          </a:bodyPr>
          <a:lstStyle/>
          <a:p>
            <a:pPr algn="just"/>
            <a:r>
              <a:rPr lang="en-US" sz="1200" b="1" dirty="0" smtClean="0">
                <a:solidFill>
                  <a:srgbClr val="040404"/>
                </a:solidFill>
                <a:latin typeface="Corbel" panose="020B0503020204020204" pitchFamily="34" charset="0"/>
              </a:rPr>
              <a:t>All individuals in need of mental health services, regardless of urgency, can access services at LCMHA by walking into our offices or by calling 517.263.8905 or 1.800.644.5005. </a:t>
            </a:r>
          </a:p>
          <a:p>
            <a:pPr algn="just"/>
            <a:endParaRPr lang="en-US" sz="1200" b="1"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It is the mission of the Access Center of LCMHA to arrange for effective, medically necessary mental health and substance use services for residents of Lenawee County.  The Access Center is the single entry point in Lenawee County for individuals, their families and community partners who seek services from the public mental health and substance use system, including </a:t>
            </a:r>
            <a:r>
              <a:rPr lang="en-US" sz="1200" smtClean="0">
                <a:solidFill>
                  <a:srgbClr val="040404"/>
                </a:solidFill>
                <a:latin typeface="Corbel" panose="020B0503020204020204" pitchFamily="34" charset="0"/>
              </a:rPr>
              <a:t>medical professionals, </a:t>
            </a:r>
            <a:r>
              <a:rPr lang="en-US" sz="1200" dirty="0" smtClean="0">
                <a:solidFill>
                  <a:srgbClr val="040404"/>
                </a:solidFill>
                <a:latin typeface="Corbel" panose="020B0503020204020204" pitchFamily="34" charset="0"/>
              </a:rPr>
              <a:t>hospitals, law enforcement, schools and other providers. We serve individuals and families with several benefit packages: Medicaid, Healthy Michigan, and individuals with no resources are served with General Fund monies from the State of Michigan.</a:t>
            </a:r>
          </a:p>
          <a:p>
            <a:pPr algn="just"/>
            <a:endParaRPr lang="en-US" sz="1400" dirty="0">
              <a:solidFill>
                <a:srgbClr val="040404"/>
              </a:solidFill>
              <a:latin typeface="Corbel" panose="020B0503020204020204" pitchFamily="34" charset="0"/>
            </a:endParaRPr>
          </a:p>
          <a:p>
            <a:pPr algn="just"/>
            <a:r>
              <a:rPr lang="en-US" sz="1200" b="1" dirty="0" smtClean="0">
                <a:solidFill>
                  <a:srgbClr val="040404"/>
                </a:solidFill>
                <a:latin typeface="Corbel" panose="020B0503020204020204" pitchFamily="34" charset="0"/>
              </a:rPr>
              <a:t>Emergency Services: </a:t>
            </a:r>
          </a:p>
          <a:p>
            <a:pPr algn="just"/>
            <a:endParaRPr lang="en-US" sz="1400" b="1"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We participate on the Lenawee Sheriff’s Dept., Victims Service Unit, which is a team of emergency responders who have been trained by state and local law enforcement to provide immediate, on-site assistance to families dealing with the aftermath of a crisis. Response teams accompany emergency personnel to the scene, to provide support and assistance to survivors, helping to connect them with the services they may need. </a:t>
            </a:r>
          </a:p>
          <a:p>
            <a:pPr algn="just"/>
            <a:endParaRPr lang="en-US" sz="1200" dirty="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LCMHA has accepted the responsibility of being Lenawee County’s 24 hour  Community Crisis Response contact agency. The Lenawee County Community Crisis Team provides crisis management, debriefing, defusing, and follow up services for traumatic events such as: accidents, abuse, bomb threats, deaths, suicides, fire, natural disasters, terrorism events, etc.</a:t>
            </a:r>
          </a:p>
          <a:p>
            <a:pPr algn="just"/>
            <a:endParaRPr lang="en-US" sz="1200" dirty="0" smtClean="0">
              <a:solidFill>
                <a:srgbClr val="040404"/>
              </a:solidFill>
              <a:latin typeface="Corbel" panose="020B0503020204020204" pitchFamily="34" charset="0"/>
            </a:endParaRPr>
          </a:p>
          <a:p>
            <a:pPr algn="just"/>
            <a:r>
              <a:rPr lang="en-US" sz="1200" b="1" dirty="0">
                <a:solidFill>
                  <a:srgbClr val="040404"/>
                </a:solidFill>
                <a:latin typeface="Corbel" panose="020B0503020204020204" pitchFamily="34" charset="0"/>
              </a:rPr>
              <a:t>The LCMHA continuum of care includes immediate 24 hours, 7 days per week emergency and urgent care for all of the current consumers, potential consumers, and all residents of the state of Michigan.</a:t>
            </a:r>
          </a:p>
          <a:p>
            <a:pPr algn="just"/>
            <a:endParaRPr lang="en-US" sz="1200"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Information about LCMHA can be found on our website: </a:t>
            </a:r>
            <a:r>
              <a:rPr lang="en-US" sz="1200" b="1" i="1" dirty="0" smtClean="0">
                <a:solidFill>
                  <a:srgbClr val="040404"/>
                </a:solidFill>
                <a:latin typeface="Corbel" panose="020B0503020204020204" pitchFamily="34" charset="0"/>
                <a:hlinkClick r:id="rId2"/>
              </a:rPr>
              <a:t>www.lcmha.org</a:t>
            </a:r>
            <a:r>
              <a:rPr lang="en-US" sz="1200" b="1" dirty="0" smtClean="0">
                <a:solidFill>
                  <a:schemeClr val="bg2"/>
                </a:solidFill>
                <a:latin typeface="Corbel" panose="020B0503020204020204" pitchFamily="34" charset="0"/>
              </a:rPr>
              <a:t>. </a:t>
            </a:r>
            <a:r>
              <a:rPr lang="en-US" sz="1200" dirty="0" smtClean="0">
                <a:solidFill>
                  <a:srgbClr val="040404"/>
                </a:solidFill>
                <a:latin typeface="Corbel" panose="020B0503020204020204" pitchFamily="34" charset="0"/>
              </a:rPr>
              <a:t>We also have a Facebook page.</a:t>
            </a:r>
          </a:p>
          <a:p>
            <a:pPr algn="just"/>
            <a:endParaRPr lang="en-US" sz="1400" dirty="0" smtClean="0">
              <a:solidFill>
                <a:srgbClr val="040404"/>
              </a:solidFill>
              <a:latin typeface="Corbel" panose="020B0503020204020204" pitchFamily="34" charset="0"/>
            </a:endParaRPr>
          </a:p>
        </p:txBody>
      </p:sp>
      <p:sp>
        <p:nvSpPr>
          <p:cNvPr id="4" name="Slide Number Placeholder 3"/>
          <p:cNvSpPr>
            <a:spLocks noGrp="1"/>
          </p:cNvSpPr>
          <p:nvPr>
            <p:ph type="sldNum" sz="quarter" idx="12"/>
          </p:nvPr>
        </p:nvSpPr>
        <p:spPr/>
        <p:txBody>
          <a:bodyPr/>
          <a:lstStyle/>
          <a:p>
            <a:fld id="{E0449E55-7A12-4CF6-9EBD-C4829214E3EA}" type="slidenum">
              <a:rPr lang="en-US" smtClean="0"/>
              <a:pPr/>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4900" y="5773240"/>
            <a:ext cx="1638300" cy="492218"/>
          </a:xfrm>
          <a:prstGeom prst="rect">
            <a:avLst/>
          </a:prstGeom>
        </p:spPr>
      </p:pic>
    </p:spTree>
    <p:extLst>
      <p:ext uri="{BB962C8B-B14F-4D97-AF65-F5344CB8AC3E}">
        <p14:creationId xmlns:p14="http://schemas.microsoft.com/office/powerpoint/2010/main" val="4047917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685800"/>
          </a:xfrm>
          <a:solidFill>
            <a:srgbClr val="134B84"/>
          </a:solidFill>
        </p:spPr>
        <p:txBody>
          <a:bodyPr/>
          <a:lstStyle/>
          <a:p>
            <a:pPr algn="ctr"/>
            <a:r>
              <a:rPr lang="en-US" sz="2400" dirty="0" smtClean="0">
                <a:solidFill>
                  <a:schemeClr val="tx1"/>
                </a:solidFill>
                <a:latin typeface="Corbel" panose="020B0503020204020204" pitchFamily="34" charset="0"/>
              </a:rPr>
              <a:t>OPERATIONS EFFICIENCY</a:t>
            </a:r>
            <a:endParaRPr lang="en-US" sz="2400" dirty="0">
              <a:solidFill>
                <a:schemeClr val="tx1"/>
              </a:solidFill>
              <a:latin typeface="Corbel" panose="020B0503020204020204" pitchFamily="34" charset="0"/>
            </a:endParaRPr>
          </a:p>
        </p:txBody>
      </p:sp>
      <p:sp>
        <p:nvSpPr>
          <p:cNvPr id="6" name="Slide Number Placeholder 5"/>
          <p:cNvSpPr>
            <a:spLocks noGrp="1"/>
          </p:cNvSpPr>
          <p:nvPr>
            <p:ph type="sldNum" sz="quarter" idx="12"/>
          </p:nvPr>
        </p:nvSpPr>
        <p:spPr/>
        <p:txBody>
          <a:bodyPr/>
          <a:lstStyle/>
          <a:p>
            <a:fld id="{E0449E55-7A12-4CF6-9EBD-C4829214E3EA}" type="slidenum">
              <a:rPr lang="en-US" smtClean="0"/>
              <a:pPr/>
              <a:t>7</a:t>
            </a:fld>
            <a:endParaRPr lang="en-US"/>
          </a:p>
        </p:txBody>
      </p:sp>
      <p:sp>
        <p:nvSpPr>
          <p:cNvPr id="8" name="TextBox 7"/>
          <p:cNvSpPr txBox="1"/>
          <p:nvPr/>
        </p:nvSpPr>
        <p:spPr>
          <a:xfrm>
            <a:off x="0" y="697523"/>
            <a:ext cx="6858000" cy="369332"/>
          </a:xfrm>
          <a:prstGeom prst="rect">
            <a:avLst/>
          </a:prstGeom>
          <a:solidFill>
            <a:srgbClr val="78154E"/>
          </a:solidFill>
        </p:spPr>
        <p:txBody>
          <a:bodyPr wrap="square" rtlCol="0">
            <a:spAutoFit/>
          </a:bodyPr>
          <a:lstStyle/>
          <a:p>
            <a:pPr algn="ctr"/>
            <a:r>
              <a:rPr lang="en-US" b="1" dirty="0" smtClean="0">
                <a:latin typeface="Corbel" panose="020B0503020204020204" pitchFamily="34" charset="0"/>
              </a:rPr>
              <a:t>MDHHS DATA YEAR END REPORT 2022</a:t>
            </a:r>
            <a:endParaRPr lang="en-US" b="1" dirty="0">
              <a:latin typeface="Corbel" panose="020B0503020204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78577"/>
            <a:ext cx="6858000" cy="8065423"/>
          </a:xfrm>
          <a:prstGeom prst="rect">
            <a:avLst/>
          </a:prstGeom>
        </p:spPr>
      </p:pic>
    </p:spTree>
    <p:extLst>
      <p:ext uri="{BB962C8B-B14F-4D97-AF65-F5344CB8AC3E}">
        <p14:creationId xmlns:p14="http://schemas.microsoft.com/office/powerpoint/2010/main" val="97867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273234" y="8778498"/>
            <a:ext cx="1600200" cy="351367"/>
          </a:xfrm>
        </p:spPr>
        <p:txBody>
          <a:bodyPr/>
          <a:lstStyle/>
          <a:p>
            <a:fld id="{4FB44A4A-5DB1-418E-B594-959F82D75397}" type="slidenum">
              <a:rPr lang="en-US" smtClean="0"/>
              <a:pPr/>
              <a:t>8</a:t>
            </a:fld>
            <a:endParaRPr lang="en-US"/>
          </a:p>
        </p:txBody>
      </p:sp>
      <p:sp>
        <p:nvSpPr>
          <p:cNvPr id="13" name="Title 1"/>
          <p:cNvSpPr txBox="1">
            <a:spLocks/>
          </p:cNvSpPr>
          <p:nvPr/>
        </p:nvSpPr>
        <p:spPr bwMode="auto">
          <a:xfrm>
            <a:off x="-33528" y="901932"/>
            <a:ext cx="6858000" cy="545868"/>
          </a:xfrm>
          <a:prstGeom prst="rect">
            <a:avLst/>
          </a:prstGeom>
          <a:solidFill>
            <a:srgbClr val="134B84"/>
          </a:solidFill>
          <a:ln>
            <a:noFill/>
          </a:ln>
          <a:effectLs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Century Gothic" pitchFamily="34" charset="0"/>
              </a:defRPr>
            </a:lvl2pPr>
            <a:lvl3pPr algn="l" rtl="0" fontAlgn="base">
              <a:spcBef>
                <a:spcPct val="0"/>
              </a:spcBef>
              <a:spcAft>
                <a:spcPct val="0"/>
              </a:spcAft>
              <a:defRPr sz="3000" b="1">
                <a:solidFill>
                  <a:schemeClr val="tx2"/>
                </a:solidFill>
                <a:latin typeface="Century Gothic" pitchFamily="34" charset="0"/>
              </a:defRPr>
            </a:lvl3pPr>
            <a:lvl4pPr algn="l" rtl="0" fontAlgn="base">
              <a:spcBef>
                <a:spcPct val="0"/>
              </a:spcBef>
              <a:spcAft>
                <a:spcPct val="0"/>
              </a:spcAft>
              <a:defRPr sz="3000" b="1">
                <a:solidFill>
                  <a:schemeClr val="tx2"/>
                </a:solidFill>
                <a:latin typeface="Century Gothic" pitchFamily="34" charset="0"/>
              </a:defRPr>
            </a:lvl4pPr>
            <a:lvl5pPr algn="l" rtl="0" fontAlgn="base">
              <a:spcBef>
                <a:spcPct val="0"/>
              </a:spcBef>
              <a:spcAft>
                <a:spcPct val="0"/>
              </a:spcAft>
              <a:defRPr sz="3000" b="1">
                <a:solidFill>
                  <a:schemeClr val="tx2"/>
                </a:solidFill>
                <a:latin typeface="Century Gothic" pitchFamily="34" charset="0"/>
              </a:defRPr>
            </a:lvl5pPr>
            <a:lvl6pPr marL="457200" algn="l" rtl="0" fontAlgn="base">
              <a:spcBef>
                <a:spcPct val="0"/>
              </a:spcBef>
              <a:spcAft>
                <a:spcPct val="0"/>
              </a:spcAft>
              <a:defRPr sz="3000" b="1">
                <a:solidFill>
                  <a:schemeClr val="tx2"/>
                </a:solidFill>
                <a:latin typeface="Century Gothic" pitchFamily="34" charset="0"/>
              </a:defRPr>
            </a:lvl6pPr>
            <a:lvl7pPr marL="914400" algn="l" rtl="0" fontAlgn="base">
              <a:spcBef>
                <a:spcPct val="0"/>
              </a:spcBef>
              <a:spcAft>
                <a:spcPct val="0"/>
              </a:spcAft>
              <a:defRPr sz="3000" b="1">
                <a:solidFill>
                  <a:schemeClr val="tx2"/>
                </a:solidFill>
                <a:latin typeface="Century Gothic" pitchFamily="34" charset="0"/>
              </a:defRPr>
            </a:lvl7pPr>
            <a:lvl8pPr marL="1371600" algn="l" rtl="0" fontAlgn="base">
              <a:spcBef>
                <a:spcPct val="0"/>
              </a:spcBef>
              <a:spcAft>
                <a:spcPct val="0"/>
              </a:spcAft>
              <a:defRPr sz="3000" b="1">
                <a:solidFill>
                  <a:schemeClr val="tx2"/>
                </a:solidFill>
                <a:latin typeface="Century Gothic" pitchFamily="34" charset="0"/>
              </a:defRPr>
            </a:lvl8pPr>
            <a:lvl9pPr marL="1828800" algn="l" rtl="0" fontAlgn="base">
              <a:spcBef>
                <a:spcPct val="0"/>
              </a:spcBef>
              <a:spcAft>
                <a:spcPct val="0"/>
              </a:spcAft>
              <a:defRPr sz="3000" b="1">
                <a:solidFill>
                  <a:schemeClr val="tx2"/>
                </a:solidFill>
                <a:latin typeface="Century Gothic" pitchFamily="34" charset="0"/>
              </a:defRPr>
            </a:lvl9pPr>
          </a:lstStyle>
          <a:p>
            <a:pPr algn="ctr" eaLnBrk="1" hangingPunct="1"/>
            <a:r>
              <a:rPr lang="en-US" sz="2400" kern="0" dirty="0" smtClean="0">
                <a:solidFill>
                  <a:schemeClr val="tx1"/>
                </a:solidFill>
                <a:latin typeface="Corbel" panose="020B0503020204020204" pitchFamily="34" charset="0"/>
              </a:rPr>
              <a:t>ADVOCACY; AWARENESS AND ANTI-STIGMA</a:t>
            </a:r>
            <a:endParaRPr lang="en-US" sz="2400" kern="0" dirty="0">
              <a:solidFill>
                <a:schemeClr val="tx1"/>
              </a:solidFill>
              <a:latin typeface="Corbel" panose="020B0503020204020204" pitchFamily="34" charset="0"/>
            </a:endParaRPr>
          </a:p>
        </p:txBody>
      </p:sp>
      <p:sp>
        <p:nvSpPr>
          <p:cNvPr id="14" name="TextBox 13"/>
          <p:cNvSpPr txBox="1"/>
          <p:nvPr/>
        </p:nvSpPr>
        <p:spPr>
          <a:xfrm>
            <a:off x="-7684" y="1449388"/>
            <a:ext cx="6858000" cy="6740307"/>
          </a:xfrm>
          <a:prstGeom prst="rect">
            <a:avLst/>
          </a:prstGeom>
          <a:solidFill>
            <a:schemeClr val="tx1"/>
          </a:solidFill>
        </p:spPr>
        <p:txBody>
          <a:bodyPr wrap="square" rtlCol="0">
            <a:spAutoFit/>
          </a:bodyPr>
          <a:lstStyle/>
          <a:p>
            <a:pPr algn="just"/>
            <a:r>
              <a:rPr lang="en-US" sz="1200" dirty="0" smtClean="0">
                <a:solidFill>
                  <a:schemeClr val="accent4">
                    <a:lumMod val="10000"/>
                  </a:schemeClr>
                </a:solidFill>
                <a:latin typeface="Corbel" panose="020B0503020204020204" pitchFamily="34" charset="0"/>
              </a:rPr>
              <a:t>Consumer Action Committee is focused on educating the community about mental illness; promoting self sufficiency, and educating consumers on current and pending legislation. Members of Consumer Action Committee are active on many community groups, and act as the consumer voice at LCMHA board meetings. </a:t>
            </a:r>
          </a:p>
          <a:p>
            <a:pPr algn="just"/>
            <a:endParaRPr lang="en-US" sz="1200" dirty="0">
              <a:solidFill>
                <a:schemeClr val="accent4">
                  <a:lumMod val="10000"/>
                </a:schemeClr>
              </a:solidFill>
              <a:latin typeface="Corbel" panose="020B0503020204020204" pitchFamily="34" charset="0"/>
            </a:endParaRPr>
          </a:p>
          <a:p>
            <a:pPr algn="just"/>
            <a:r>
              <a:rPr lang="en-US" sz="1200" dirty="0" smtClean="0">
                <a:solidFill>
                  <a:schemeClr val="accent4">
                    <a:lumMod val="10000"/>
                  </a:schemeClr>
                </a:solidFill>
                <a:latin typeface="Corbel" panose="020B0503020204020204" pitchFamily="34" charset="0"/>
              </a:rPr>
              <a:t>In September, eleven of our consumers and staff traveled to the Capital Building in Lansing to attended the annual Walk A Mile in My Shoes Rally. The event is held to enhance public awareness, and educate legislators on mental health, end stigma, and promote mental health and wellness. </a:t>
            </a:r>
          </a:p>
          <a:p>
            <a:pPr algn="just"/>
            <a:endParaRPr lang="en-US" sz="1200" b="1"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endParaRPr lang="en-US" sz="1200" dirty="0">
              <a:solidFill>
                <a:schemeClr val="accent4">
                  <a:lumMod val="10000"/>
                </a:schemeClr>
              </a:solidFill>
              <a:latin typeface="Corbel" panose="020B0503020204020204" pitchFamily="34" charset="0"/>
            </a:endParaRPr>
          </a:p>
          <a:p>
            <a:pPr algn="just"/>
            <a:endParaRPr lang="en-US" sz="1200" dirty="0" smtClean="0">
              <a:solidFill>
                <a:schemeClr val="accent4">
                  <a:lumMod val="10000"/>
                </a:schemeClr>
              </a:solidFill>
              <a:latin typeface="Corbel" panose="020B0503020204020204" pitchFamily="34" charset="0"/>
            </a:endParaRPr>
          </a:p>
          <a:p>
            <a:pPr algn="just"/>
            <a:r>
              <a:rPr lang="en-US" sz="1200" dirty="0" smtClean="0">
                <a:solidFill>
                  <a:schemeClr val="accent4">
                    <a:lumMod val="10000"/>
                  </a:schemeClr>
                </a:solidFill>
                <a:latin typeface="Corbel" panose="020B0503020204020204" pitchFamily="34" charset="0"/>
              </a:rPr>
              <a:t>Projects the Consumer Action Committee participated in and/or organized in 2022 included:</a:t>
            </a:r>
          </a:p>
          <a:p>
            <a:pPr algn="just"/>
            <a:endParaRPr lang="en-US" sz="1200" dirty="0" smtClean="0">
              <a:solidFill>
                <a:schemeClr val="accent4">
                  <a:lumMod val="10000"/>
                </a:schemeClr>
              </a:solidFill>
              <a:latin typeface="Corbel" panose="020B0503020204020204" pitchFamily="34" charset="0"/>
            </a:endParaRP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Greg Adams E-Race the Stigma 5K Run/Walk &amp; Kids Dash</a:t>
            </a: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Mental Health Awareness Lansing Walk a Mile Rally </a:t>
            </a: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Day of HOPE </a:t>
            </a: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Celebration of Success</a:t>
            </a: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Attended Regional Meetings</a:t>
            </a:r>
          </a:p>
          <a:p>
            <a:pPr marL="628650" lvl="1"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Continues to be the voice of the people we serve by representation on:</a:t>
            </a:r>
          </a:p>
          <a:p>
            <a:pPr marL="1085850" lvl="2"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Lenawee Substance Abuse Prevention Coalition</a:t>
            </a:r>
          </a:p>
          <a:p>
            <a:pPr marL="1085850" lvl="2" indent="-171450" algn="just">
              <a:buFont typeface="Arial" panose="020B0604020202020204" pitchFamily="34" charset="0"/>
              <a:buChar char="•"/>
            </a:pPr>
            <a:r>
              <a:rPr lang="en-US" sz="1200" dirty="0" smtClean="0">
                <a:solidFill>
                  <a:schemeClr val="accent4">
                    <a:lumMod val="10000"/>
                  </a:schemeClr>
                </a:solidFill>
                <a:latin typeface="Corbel" panose="020B0503020204020204" pitchFamily="34" charset="0"/>
              </a:rPr>
              <a:t>Regional Consumer Advisory</a:t>
            </a:r>
          </a:p>
          <a:p>
            <a:pPr lvl="1" algn="just"/>
            <a:endParaRPr lang="en-US" sz="1200" dirty="0" smtClean="0">
              <a:solidFill>
                <a:srgbClr val="040404"/>
              </a:solidFill>
              <a:latin typeface="Corbel" panose="020B0503020204020204" pitchFamily="34" charset="0"/>
            </a:endParaRPr>
          </a:p>
          <a:p>
            <a:pPr lvl="1" algn="just"/>
            <a:endParaRPr lang="en-US" sz="1200" dirty="0" smtClean="0">
              <a:solidFill>
                <a:srgbClr val="040404"/>
              </a:solidFill>
              <a:latin typeface="Corbel" panose="020B0503020204020204" pitchFamily="34" charset="0"/>
            </a:endParaRPr>
          </a:p>
        </p:txBody>
      </p:sp>
      <p:sp>
        <p:nvSpPr>
          <p:cNvPr id="2" name="TextBox 1"/>
          <p:cNvSpPr txBox="1"/>
          <p:nvPr/>
        </p:nvSpPr>
        <p:spPr>
          <a:xfrm>
            <a:off x="-33528" y="482369"/>
            <a:ext cx="6858000" cy="461665"/>
          </a:xfrm>
          <a:prstGeom prst="rect">
            <a:avLst/>
          </a:prstGeom>
          <a:solidFill>
            <a:srgbClr val="134B84"/>
          </a:solidFill>
          <a:ln>
            <a:noFill/>
          </a:ln>
          <a:effectLst/>
        </p:spPr>
        <p:txBody>
          <a:bodyPr vert="horz" wrap="square" lIns="91440" tIns="45720" rIns="91440" bIns="45720" numCol="1" anchor="ctr" anchorCtr="0" compatLnSpc="1">
            <a:prstTxWarp prst="textNoShape">
              <a:avLst/>
            </a:prstTxWarp>
          </a:bodyPr>
          <a:lstStyle>
            <a:defPPr>
              <a:defRPr lang="en-US"/>
            </a:defPPr>
            <a:lvl1pPr algn="ctr" eaLnBrk="1" hangingPunct="1">
              <a:defRPr sz="2400" b="1" kern="0">
                <a:latin typeface="Corbel" panose="020B0503020204020204" pitchFamily="34" charset="0"/>
                <a:ea typeface="+mj-ea"/>
                <a:cs typeface="+mj-cs"/>
              </a:defRPr>
            </a:lvl1pPr>
            <a:lvl2pPr>
              <a:defRPr sz="3000" b="1">
                <a:solidFill>
                  <a:schemeClr val="tx2"/>
                </a:solidFill>
                <a:latin typeface="Century Gothic" pitchFamily="34" charset="0"/>
              </a:defRPr>
            </a:lvl2pPr>
            <a:lvl3pPr>
              <a:defRPr sz="3000" b="1">
                <a:solidFill>
                  <a:schemeClr val="tx2"/>
                </a:solidFill>
                <a:latin typeface="Century Gothic" pitchFamily="34" charset="0"/>
              </a:defRPr>
            </a:lvl3pPr>
            <a:lvl4pPr>
              <a:defRPr sz="3000" b="1">
                <a:solidFill>
                  <a:schemeClr val="tx2"/>
                </a:solidFill>
                <a:latin typeface="Century Gothic" pitchFamily="34" charset="0"/>
              </a:defRPr>
            </a:lvl4pPr>
            <a:lvl5pPr>
              <a:defRPr sz="3000" b="1">
                <a:solidFill>
                  <a:schemeClr val="tx2"/>
                </a:solidFill>
                <a:latin typeface="Century Gothic" pitchFamily="34" charset="0"/>
              </a:defRPr>
            </a:lvl5pPr>
            <a:lvl6pPr marL="457200" fontAlgn="base">
              <a:spcBef>
                <a:spcPct val="0"/>
              </a:spcBef>
              <a:spcAft>
                <a:spcPct val="0"/>
              </a:spcAft>
              <a:defRPr sz="3000" b="1">
                <a:solidFill>
                  <a:schemeClr val="tx2"/>
                </a:solidFill>
                <a:latin typeface="Century Gothic" pitchFamily="34" charset="0"/>
              </a:defRPr>
            </a:lvl6pPr>
            <a:lvl7pPr marL="914400" fontAlgn="base">
              <a:spcBef>
                <a:spcPct val="0"/>
              </a:spcBef>
              <a:spcAft>
                <a:spcPct val="0"/>
              </a:spcAft>
              <a:defRPr sz="3000" b="1">
                <a:solidFill>
                  <a:schemeClr val="tx2"/>
                </a:solidFill>
                <a:latin typeface="Century Gothic" pitchFamily="34" charset="0"/>
              </a:defRPr>
            </a:lvl7pPr>
            <a:lvl8pPr marL="1371600" fontAlgn="base">
              <a:spcBef>
                <a:spcPct val="0"/>
              </a:spcBef>
              <a:spcAft>
                <a:spcPct val="0"/>
              </a:spcAft>
              <a:defRPr sz="3000" b="1">
                <a:solidFill>
                  <a:schemeClr val="tx2"/>
                </a:solidFill>
                <a:latin typeface="Century Gothic" pitchFamily="34" charset="0"/>
              </a:defRPr>
            </a:lvl8pPr>
            <a:lvl9pPr marL="1828800" fontAlgn="base">
              <a:spcBef>
                <a:spcPct val="0"/>
              </a:spcBef>
              <a:spcAft>
                <a:spcPct val="0"/>
              </a:spcAft>
              <a:defRPr sz="3000" b="1">
                <a:solidFill>
                  <a:schemeClr val="tx2"/>
                </a:solidFill>
                <a:latin typeface="Century Gothic" pitchFamily="34" charset="0"/>
              </a:defRPr>
            </a:lvl9pPr>
          </a:lstStyle>
          <a:p>
            <a:r>
              <a:rPr lang="en-US" dirty="0" smtClean="0"/>
              <a:t>CONSUMER SATISFACTION THROUGH</a:t>
            </a:r>
            <a:endParaRPr lang="en-US" dirty="0"/>
          </a:p>
        </p:txBody>
      </p:sp>
      <p:pic>
        <p:nvPicPr>
          <p:cNvPr id="4" name="Picture 3"/>
          <p:cNvPicPr>
            <a:picLocks noChangeAspect="1"/>
          </p:cNvPicPr>
          <p:nvPr/>
        </p:nvPicPr>
        <p:blipFill>
          <a:blip r:embed="rId3"/>
          <a:stretch>
            <a:fillRect/>
          </a:stretch>
        </p:blipFill>
        <p:spPr>
          <a:xfrm>
            <a:off x="1545314" y="3352800"/>
            <a:ext cx="3700315" cy="2377713"/>
          </a:xfrm>
          <a:prstGeom prst="rect">
            <a:avLst/>
          </a:prstGeom>
        </p:spPr>
      </p:pic>
    </p:spTree>
    <p:extLst>
      <p:ext uri="{BB962C8B-B14F-4D97-AF65-F5344CB8AC3E}">
        <p14:creationId xmlns:p14="http://schemas.microsoft.com/office/powerpoint/2010/main" val="1483688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0449E55-7A12-4CF6-9EBD-C4829214E3EA}" type="slidenum">
              <a:rPr lang="en-US" smtClean="0"/>
              <a:pPr/>
              <a:t>9</a:t>
            </a:fld>
            <a:endParaRPr lang="en-US"/>
          </a:p>
        </p:txBody>
      </p:sp>
      <p:sp>
        <p:nvSpPr>
          <p:cNvPr id="7" name="TextBox 6"/>
          <p:cNvSpPr txBox="1"/>
          <p:nvPr/>
        </p:nvSpPr>
        <p:spPr>
          <a:xfrm>
            <a:off x="-12191" y="493878"/>
            <a:ext cx="6857999" cy="461665"/>
          </a:xfrm>
          <a:prstGeom prst="rect">
            <a:avLst/>
          </a:prstGeom>
          <a:solidFill>
            <a:srgbClr val="134B84"/>
          </a:solidFill>
        </p:spPr>
        <p:txBody>
          <a:bodyPr wrap="square" rtlCol="0">
            <a:spAutoFit/>
          </a:bodyPr>
          <a:lstStyle/>
          <a:p>
            <a:pPr algn="ctr"/>
            <a:r>
              <a:rPr lang="en-US" sz="2400" b="1" dirty="0" smtClean="0">
                <a:latin typeface="Corbel" panose="020B0503020204020204" pitchFamily="34" charset="0"/>
              </a:rPr>
              <a:t>THROUGH SUPPORT AND RECOVERY</a:t>
            </a:r>
            <a:endParaRPr lang="en-US" sz="2400" b="1" dirty="0">
              <a:latin typeface="Corbel" panose="020B0503020204020204" pitchFamily="34" charset="0"/>
            </a:endParaRPr>
          </a:p>
        </p:txBody>
      </p:sp>
      <p:sp>
        <p:nvSpPr>
          <p:cNvPr id="8" name="TextBox 7"/>
          <p:cNvSpPr txBox="1"/>
          <p:nvPr/>
        </p:nvSpPr>
        <p:spPr>
          <a:xfrm>
            <a:off x="0" y="926366"/>
            <a:ext cx="6845808" cy="5816977"/>
          </a:xfrm>
          <a:prstGeom prst="rect">
            <a:avLst/>
          </a:prstGeom>
          <a:solidFill>
            <a:schemeClr val="tx1"/>
          </a:solidFill>
        </p:spPr>
        <p:txBody>
          <a:bodyPr wrap="square" rtlCol="0">
            <a:spAutoFit/>
          </a:bodyPr>
          <a:lstStyle/>
          <a:p>
            <a:r>
              <a:rPr lang="en-US" sz="1200" dirty="0" smtClean="0">
                <a:latin typeface="Corbel" panose="020B0503020204020204" pitchFamily="34" charset="0"/>
              </a:rPr>
              <a:t>In</a:t>
            </a:r>
          </a:p>
          <a:p>
            <a:pPr algn="just"/>
            <a:endParaRPr lang="en-US" sz="1200" dirty="0" smtClean="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endParaRPr lang="en-US" sz="1200" dirty="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Interconnections Inc. Drop </a:t>
            </a:r>
            <a:r>
              <a:rPr lang="en-US" sz="1200" dirty="0">
                <a:solidFill>
                  <a:srgbClr val="040404"/>
                </a:solidFill>
                <a:latin typeface="Corbel" panose="020B0503020204020204" pitchFamily="34" charset="0"/>
              </a:rPr>
              <a:t>in </a:t>
            </a:r>
            <a:r>
              <a:rPr lang="en-US" sz="1200" dirty="0" smtClean="0">
                <a:solidFill>
                  <a:srgbClr val="040404"/>
                </a:solidFill>
                <a:latin typeface="Corbel" panose="020B0503020204020204" pitchFamily="34" charset="0"/>
              </a:rPr>
              <a:t>Center is a </a:t>
            </a:r>
            <a:r>
              <a:rPr lang="en-US" sz="1200" dirty="0">
                <a:solidFill>
                  <a:srgbClr val="040404"/>
                </a:solidFill>
                <a:latin typeface="Corbel" panose="020B0503020204020204" pitchFamily="34" charset="0"/>
              </a:rPr>
              <a:t>safe place for people who have experienced a mental illness or substance use disorder with a mental </a:t>
            </a:r>
            <a:r>
              <a:rPr lang="en-US" sz="1200" dirty="0" smtClean="0">
                <a:solidFill>
                  <a:srgbClr val="040404"/>
                </a:solidFill>
                <a:latin typeface="Corbel" panose="020B0503020204020204" pitchFamily="34" charset="0"/>
              </a:rPr>
              <a:t>illness sometime in their life. This is a 501.c3 (non-profit) organization completely staffed by persons who have had, or are in recovery from, a mental health disorder. The Board of Directors are persons who have personal knowledge of mental health disorders. All staff are certified peer support specialists, certified by the State of Michigan and the Center is a member of the Michigan Drop in Centers through JIMHO (Justice In Mental Health Org). Anyone in the community over the age of 18 years is welcomed at the Center and there is never a charge for any of their services. Services include, but are not limited to, exercise groups; smoking cessation support groups, bipolar/depression support groups; diabetes and chronic pain management classes; cooking classes, linking with community resources as well as one on one support from staff. The center is open daily from noon to 6pm.</a:t>
            </a:r>
            <a:endParaRPr lang="en-US" sz="1200" dirty="0">
              <a:solidFill>
                <a:srgbClr val="040404"/>
              </a:solidFill>
              <a:latin typeface="Corbel" panose="020B0503020204020204" pitchFamily="34" charset="0"/>
            </a:endParaRPr>
          </a:p>
          <a:p>
            <a:pPr algn="just"/>
            <a:endParaRPr lang="en-US" sz="1200" dirty="0" smtClean="0">
              <a:solidFill>
                <a:srgbClr val="040404"/>
              </a:solidFill>
              <a:latin typeface="Corbel" panose="020B0503020204020204" pitchFamily="34" charset="0"/>
            </a:endParaRPr>
          </a:p>
          <a:p>
            <a:pPr algn="just"/>
            <a:r>
              <a:rPr lang="en-US" sz="1200" dirty="0" smtClean="0">
                <a:solidFill>
                  <a:srgbClr val="040404"/>
                </a:solidFill>
                <a:latin typeface="Corbel" panose="020B0503020204020204" pitchFamily="34" charset="0"/>
              </a:rPr>
              <a:t>Pathways </a:t>
            </a:r>
            <a:r>
              <a:rPr lang="en-US" sz="1200" dirty="0">
                <a:solidFill>
                  <a:srgbClr val="040404"/>
                </a:solidFill>
                <a:latin typeface="Corbel" panose="020B0503020204020204" pitchFamily="34" charset="0"/>
              </a:rPr>
              <a:t>Engagement Center provides a warm, welcoming and safe environment for </a:t>
            </a:r>
            <a:r>
              <a:rPr lang="en-US" sz="1200" dirty="0" smtClean="0">
                <a:solidFill>
                  <a:srgbClr val="040404"/>
                </a:solidFill>
                <a:latin typeface="Corbel" panose="020B0503020204020204" pitchFamily="34" charset="0"/>
              </a:rPr>
              <a:t>persons seeking help with substance use issues. Pathways </a:t>
            </a:r>
            <a:r>
              <a:rPr lang="en-US" sz="1200" dirty="0">
                <a:solidFill>
                  <a:srgbClr val="040404"/>
                </a:solidFill>
                <a:latin typeface="Corbel" panose="020B0503020204020204" pitchFamily="34" charset="0"/>
              </a:rPr>
              <a:t>is a place a person can gain immediate access to resources, support, advocacy and </a:t>
            </a:r>
            <a:r>
              <a:rPr lang="en-US" sz="1200" dirty="0" smtClean="0">
                <a:solidFill>
                  <a:srgbClr val="040404"/>
                </a:solidFill>
                <a:latin typeface="Corbel" panose="020B0503020204020204" pitchFamily="34" charset="0"/>
              </a:rPr>
              <a:t>referrals at a time and place that is not generally available or open to persons looking for help. </a:t>
            </a:r>
            <a:r>
              <a:rPr lang="en-US" sz="1200" dirty="0">
                <a:solidFill>
                  <a:srgbClr val="040404"/>
                </a:solidFill>
                <a:latin typeface="Corbel" panose="020B0503020204020204" pitchFamily="34" charset="0"/>
              </a:rPr>
              <a:t>Pathways is staffed with Peer Recovery Coaches who are in long term recovery </a:t>
            </a:r>
            <a:r>
              <a:rPr lang="en-US" sz="1200" dirty="0" smtClean="0">
                <a:solidFill>
                  <a:srgbClr val="040404"/>
                </a:solidFill>
                <a:latin typeface="Corbel" panose="020B0503020204020204" pitchFamily="34" charset="0"/>
              </a:rPr>
              <a:t>themselves. It </a:t>
            </a:r>
            <a:r>
              <a:rPr lang="en-US" sz="1200" dirty="0">
                <a:solidFill>
                  <a:srgbClr val="040404"/>
                </a:solidFill>
                <a:latin typeface="Corbel" panose="020B0503020204020204" pitchFamily="34" charset="0"/>
              </a:rPr>
              <a:t>is open </a:t>
            </a:r>
            <a:r>
              <a:rPr lang="en-US" sz="1200" dirty="0" smtClean="0">
                <a:solidFill>
                  <a:srgbClr val="040404"/>
                </a:solidFill>
                <a:latin typeface="Corbel" panose="020B0503020204020204" pitchFamily="34" charset="0"/>
              </a:rPr>
              <a:t>8pm – 8am Monday through Thursday, and Friday 8pm through Monday 8am. While </a:t>
            </a:r>
            <a:r>
              <a:rPr lang="en-US" sz="1200" dirty="0">
                <a:solidFill>
                  <a:srgbClr val="040404"/>
                </a:solidFill>
                <a:latin typeface="Corbel" panose="020B0503020204020204" pitchFamily="34" charset="0"/>
              </a:rPr>
              <a:t>it is not a shelter (we do not have beds), individuals may stay at the center for up to 23 consecutive hours. </a:t>
            </a:r>
            <a:r>
              <a:rPr lang="en-US" sz="1200" dirty="0" smtClean="0">
                <a:solidFill>
                  <a:srgbClr val="040404"/>
                </a:solidFill>
                <a:latin typeface="Corbel" panose="020B0503020204020204" pitchFamily="34" charset="0"/>
              </a:rPr>
              <a:t>Smart Recovery Groups are held twice daily and more often on weekends.</a:t>
            </a:r>
          </a:p>
          <a:p>
            <a:pPr algn="just"/>
            <a:endParaRPr lang="en-US" sz="1200" dirty="0" smtClean="0">
              <a:solidFill>
                <a:srgbClr val="040404"/>
              </a:solidFill>
              <a:latin typeface="Corbel" panose="020B0503020204020204" pitchFamily="34" charset="0"/>
            </a:endParaRPr>
          </a:p>
          <a:p>
            <a:pPr algn="just"/>
            <a:r>
              <a:rPr lang="en-US" sz="1200" dirty="0" smtClean="0">
                <a:solidFill>
                  <a:schemeClr val="accent4">
                    <a:lumMod val="10000"/>
                  </a:schemeClr>
                </a:solidFill>
                <a:latin typeface="Corbel" panose="020B0503020204020204" pitchFamily="34" charset="0"/>
              </a:rPr>
              <a:t>LCMHA has several levels of Peers working throughout our service spectrum. A Peer is someone who has, sometime in their life, received services for the same issues of those they are working with. We have a Parent Support Partner who knows what a parent goes through with their child who is receiving services. The Parent Support Partner helps empower the parent(s) through education and resources. They can help parents prepare for upcoming IEP’s, school meetings and doctors appointments. A Youth Peer Support Specialist can relate to the youth receiving services by sharing their own experience and helping the youth determine the right path for them. The Youth Peer can be someone the youth relies on to help him/her understand what is going on.</a:t>
            </a:r>
            <a:endParaRPr lang="en-US" sz="1200" dirty="0">
              <a:solidFill>
                <a:schemeClr val="accent4">
                  <a:lumMod val="10000"/>
                </a:schemeClr>
              </a:solidFill>
              <a:latin typeface="Corbel" panose="020B0503020204020204"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1155978"/>
            <a:ext cx="1374167" cy="430318"/>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4900" y="1087034"/>
            <a:ext cx="914400" cy="568207"/>
          </a:xfrm>
          <a:prstGeom prst="rect">
            <a:avLst/>
          </a:prstGeom>
        </p:spPr>
      </p:pic>
      <p:sp>
        <p:nvSpPr>
          <p:cNvPr id="2" name="TextBox 1"/>
          <p:cNvSpPr txBox="1"/>
          <p:nvPr/>
        </p:nvSpPr>
        <p:spPr>
          <a:xfrm>
            <a:off x="-12191" y="17625"/>
            <a:ext cx="6857999" cy="461665"/>
          </a:xfrm>
          <a:prstGeom prst="rect">
            <a:avLst/>
          </a:prstGeom>
          <a:solidFill>
            <a:srgbClr val="134B84"/>
          </a:solidFill>
        </p:spPr>
        <p:txBody>
          <a:bodyPr wrap="square" rtlCol="0">
            <a:spAutoFit/>
          </a:bodyPr>
          <a:lstStyle/>
          <a:p>
            <a:pPr algn="ctr"/>
            <a:r>
              <a:rPr lang="en-US" sz="2400" b="1" dirty="0" smtClean="0">
                <a:latin typeface="Corbel" panose="020B0503020204020204" pitchFamily="34" charset="0"/>
              </a:rPr>
              <a:t>CONSUMER SATISFACTION</a:t>
            </a:r>
            <a:endParaRPr lang="en-US" sz="2400" b="1" dirty="0">
              <a:latin typeface="Corbel" panose="020B0503020204020204" pitchFamily="34" charset="0"/>
            </a:endParaRPr>
          </a:p>
        </p:txBody>
      </p:sp>
    </p:spTree>
    <p:extLst>
      <p:ext uri="{BB962C8B-B14F-4D97-AF65-F5344CB8AC3E}">
        <p14:creationId xmlns:p14="http://schemas.microsoft.com/office/powerpoint/2010/main" val="1669045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ncial performance presentation">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Financial performance presentation</Template>
  <TotalTime>9845</TotalTime>
  <Words>2358</Words>
  <Application>Microsoft Office PowerPoint</Application>
  <PresentationFormat>On-screen Show (4:3)</PresentationFormat>
  <Paragraphs>332</Paragraphs>
  <Slides>12</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Century Gothic</vt:lpstr>
      <vt:lpstr>Corbel</vt:lpstr>
      <vt:lpstr>Times New Roman</vt:lpstr>
      <vt:lpstr>Tw Cen MT</vt:lpstr>
      <vt:lpstr>Financial performance presentation</vt:lpstr>
      <vt:lpstr>1_Custom Design</vt:lpstr>
      <vt:lpstr>LENAWEE  COMMUNITY MENTAL HEALTH AUTHORITY  ANNUAL REPORT  2022</vt:lpstr>
      <vt:lpstr>PowerPoint Presentation</vt:lpstr>
      <vt:lpstr>COMMUNITY OUTREACH</vt:lpstr>
      <vt:lpstr> REVENUE </vt:lpstr>
      <vt:lpstr>OPERATIONS EFFICIENCY</vt:lpstr>
      <vt:lpstr>OPERATIONS EFFICIENCY</vt:lpstr>
      <vt:lpstr>OPERATIONS EFFICIENCY</vt:lpstr>
      <vt:lpstr>PowerPoint Presentation</vt:lpstr>
      <vt:lpstr>PowerPoint Presentation</vt:lpstr>
      <vt:lpstr>PowerPoint Presentation</vt:lpstr>
      <vt:lpstr>ORGANIZATIONAL CAPACITY EMPLOYEE COMPETENCIES</vt:lpstr>
      <vt:lpstr>ORGANIZATIONAL CAPACITY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LENAWEE COMMUNITY MENTAL HEALTH AUTHORITY ANNUAL REPORT 2011</dc:title>
  <dc:creator>Karen Rawlings</dc:creator>
  <cp:lastModifiedBy>Blair Briggs</cp:lastModifiedBy>
  <cp:revision>470</cp:revision>
  <cp:lastPrinted>2022-03-17T20:08:24Z</cp:lastPrinted>
  <dcterms:created xsi:type="dcterms:W3CDTF">2011-11-18T14:21:04Z</dcterms:created>
  <dcterms:modified xsi:type="dcterms:W3CDTF">2023-10-20T18:09:59Z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TC010175311033</vt:lpwstr>
  </property>
</Properties>
</file>