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6"/>
  </p:notesMasterIdLst>
  <p:handoutMasterIdLst>
    <p:handoutMasterId r:id="rId37"/>
  </p:handoutMasterIdLst>
  <p:sldIdLst>
    <p:sldId id="256" r:id="rId2"/>
    <p:sldId id="298" r:id="rId3"/>
    <p:sldId id="490" r:id="rId4"/>
    <p:sldId id="477" r:id="rId5"/>
    <p:sldId id="299" r:id="rId6"/>
    <p:sldId id="433" r:id="rId7"/>
    <p:sldId id="440" r:id="rId8"/>
    <p:sldId id="461" r:id="rId9"/>
    <p:sldId id="509" r:id="rId10"/>
    <p:sldId id="462" r:id="rId11"/>
    <p:sldId id="414" r:id="rId12"/>
    <p:sldId id="304" r:id="rId13"/>
    <p:sldId id="354" r:id="rId14"/>
    <p:sldId id="464" r:id="rId15"/>
    <p:sldId id="356" r:id="rId16"/>
    <p:sldId id="493" r:id="rId17"/>
    <p:sldId id="371" r:id="rId18"/>
    <p:sldId id="375" r:id="rId19"/>
    <p:sldId id="438" r:id="rId20"/>
    <p:sldId id="402" r:id="rId21"/>
    <p:sldId id="401" r:id="rId22"/>
    <p:sldId id="400" r:id="rId23"/>
    <p:sldId id="508" r:id="rId24"/>
    <p:sldId id="436" r:id="rId25"/>
    <p:sldId id="505" r:id="rId26"/>
    <p:sldId id="387" r:id="rId27"/>
    <p:sldId id="434" r:id="rId28"/>
    <p:sldId id="437" r:id="rId29"/>
    <p:sldId id="499" r:id="rId30"/>
    <p:sldId id="446" r:id="rId31"/>
    <p:sldId id="435" r:id="rId32"/>
    <p:sldId id="473" r:id="rId33"/>
    <p:sldId id="459" r:id="rId34"/>
    <p:sldId id="457" r:id="rId35"/>
  </p:sldIdLst>
  <p:sldSz cx="9144000" cy="6858000" type="screen4x3"/>
  <p:notesSz cx="7010400" cy="9296400"/>
  <p:defaultTextStyle>
    <a:defPPr>
      <a:defRPr lang="en-US"/>
    </a:defPPr>
    <a:lvl1pPr algn="l" rtl="0" fontAlgn="base">
      <a:spcBef>
        <a:spcPct val="0"/>
      </a:spcBef>
      <a:spcAft>
        <a:spcPct val="0"/>
      </a:spcAft>
      <a:defRPr sz="2000" i="1" kern="1200">
        <a:solidFill>
          <a:schemeClr val="tx1"/>
        </a:solidFill>
        <a:latin typeface="Arial" charset="0"/>
        <a:ea typeface="+mn-ea"/>
        <a:cs typeface="+mn-cs"/>
      </a:defRPr>
    </a:lvl1pPr>
    <a:lvl2pPr marL="457200" algn="l" rtl="0" fontAlgn="base">
      <a:spcBef>
        <a:spcPct val="0"/>
      </a:spcBef>
      <a:spcAft>
        <a:spcPct val="0"/>
      </a:spcAft>
      <a:defRPr sz="2000" i="1" kern="1200">
        <a:solidFill>
          <a:schemeClr val="tx1"/>
        </a:solidFill>
        <a:latin typeface="Arial" charset="0"/>
        <a:ea typeface="+mn-ea"/>
        <a:cs typeface="+mn-cs"/>
      </a:defRPr>
    </a:lvl2pPr>
    <a:lvl3pPr marL="914400" algn="l" rtl="0" fontAlgn="base">
      <a:spcBef>
        <a:spcPct val="0"/>
      </a:spcBef>
      <a:spcAft>
        <a:spcPct val="0"/>
      </a:spcAft>
      <a:defRPr sz="2000" i="1" kern="1200">
        <a:solidFill>
          <a:schemeClr val="tx1"/>
        </a:solidFill>
        <a:latin typeface="Arial" charset="0"/>
        <a:ea typeface="+mn-ea"/>
        <a:cs typeface="+mn-cs"/>
      </a:defRPr>
    </a:lvl3pPr>
    <a:lvl4pPr marL="1371600" algn="l" rtl="0" fontAlgn="base">
      <a:spcBef>
        <a:spcPct val="0"/>
      </a:spcBef>
      <a:spcAft>
        <a:spcPct val="0"/>
      </a:spcAft>
      <a:defRPr sz="2000" i="1" kern="1200">
        <a:solidFill>
          <a:schemeClr val="tx1"/>
        </a:solidFill>
        <a:latin typeface="Arial" charset="0"/>
        <a:ea typeface="+mn-ea"/>
        <a:cs typeface="+mn-cs"/>
      </a:defRPr>
    </a:lvl4pPr>
    <a:lvl5pPr marL="1828800" algn="l" rtl="0" fontAlgn="base">
      <a:spcBef>
        <a:spcPct val="0"/>
      </a:spcBef>
      <a:spcAft>
        <a:spcPct val="0"/>
      </a:spcAft>
      <a:defRPr sz="2000" i="1" kern="1200">
        <a:solidFill>
          <a:schemeClr val="tx1"/>
        </a:solidFill>
        <a:latin typeface="Arial" charset="0"/>
        <a:ea typeface="+mn-ea"/>
        <a:cs typeface="+mn-cs"/>
      </a:defRPr>
    </a:lvl5pPr>
    <a:lvl6pPr marL="2286000" algn="l" defTabSz="914400" rtl="0" eaLnBrk="1" latinLnBrk="0" hangingPunct="1">
      <a:defRPr sz="2000" i="1" kern="1200">
        <a:solidFill>
          <a:schemeClr val="tx1"/>
        </a:solidFill>
        <a:latin typeface="Arial" charset="0"/>
        <a:ea typeface="+mn-ea"/>
        <a:cs typeface="+mn-cs"/>
      </a:defRPr>
    </a:lvl6pPr>
    <a:lvl7pPr marL="2743200" algn="l" defTabSz="914400" rtl="0" eaLnBrk="1" latinLnBrk="0" hangingPunct="1">
      <a:defRPr sz="2000" i="1" kern="1200">
        <a:solidFill>
          <a:schemeClr val="tx1"/>
        </a:solidFill>
        <a:latin typeface="Arial" charset="0"/>
        <a:ea typeface="+mn-ea"/>
        <a:cs typeface="+mn-cs"/>
      </a:defRPr>
    </a:lvl7pPr>
    <a:lvl8pPr marL="3200400" algn="l" defTabSz="914400" rtl="0" eaLnBrk="1" latinLnBrk="0" hangingPunct="1">
      <a:defRPr sz="2000" i="1" kern="1200">
        <a:solidFill>
          <a:schemeClr val="tx1"/>
        </a:solidFill>
        <a:latin typeface="Arial" charset="0"/>
        <a:ea typeface="+mn-ea"/>
        <a:cs typeface="+mn-cs"/>
      </a:defRPr>
    </a:lvl8pPr>
    <a:lvl9pPr marL="3657600" algn="l" defTabSz="914400" rtl="0" eaLnBrk="1" latinLnBrk="0" hangingPunct="1">
      <a:defRPr sz="20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405FB"/>
    <a:srgbClr val="FF00FF"/>
    <a:srgbClr val="00FFFF"/>
    <a:srgbClr val="FFFF00"/>
    <a:srgbClr val="FF0000"/>
    <a:srgbClr val="5F5F5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628" autoAdjust="0"/>
    <p:restoredTop sz="94590" autoAdjust="0"/>
  </p:normalViewPr>
  <p:slideViewPr>
    <p:cSldViewPr>
      <p:cViewPr>
        <p:scale>
          <a:sx n="66" d="100"/>
          <a:sy n="66" d="100"/>
        </p:scale>
        <p:origin x="-1698" y="-10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0" hangingPunct="0">
              <a:defRPr sz="1200"/>
            </a:lvl1pPr>
          </a:lstStyle>
          <a:p>
            <a:pPr>
              <a:defRPr/>
            </a:pPr>
            <a:fld id="{A1C523EB-3423-4545-947A-35D00388E107}" type="datetimeFigureOut">
              <a:rPr lang="en-US"/>
              <a:pPr>
                <a:defRPr/>
              </a:pPr>
              <a:t>9/15/2015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0" hangingPunct="0">
              <a:defRPr sz="1200"/>
            </a:lvl1pPr>
          </a:lstStyle>
          <a:p>
            <a:pPr>
              <a:defRPr/>
            </a:pPr>
            <a:fld id="{1F68226A-3E1C-4730-8EFE-C11E8493E33C}" type="slidenum">
              <a:rPr lang="en-US"/>
              <a:pPr>
                <a:defRPr/>
              </a:pPr>
              <a:t>‹#›</a:t>
            </a:fld>
            <a:endParaRPr lang="en-US"/>
          </a:p>
        </p:txBody>
      </p:sp>
    </p:spTree>
    <p:extLst>
      <p:ext uri="{BB962C8B-B14F-4D97-AF65-F5344CB8AC3E}">
        <p14:creationId xmlns:p14="http://schemas.microsoft.com/office/powerpoint/2010/main" val="965642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0" hangingPunct="0">
              <a:defRPr sz="1200"/>
            </a:lvl1pPr>
          </a:lstStyle>
          <a:p>
            <a:pPr>
              <a:defRPr/>
            </a:pPr>
            <a:fld id="{EF4BBBC4-E671-41C6-A1B8-C95A4036C2D7}" type="datetimeFigureOut">
              <a:rPr lang="en-US"/>
              <a:pPr>
                <a:defRPr/>
              </a:pPr>
              <a:t>9/15/2015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0" hangingPunct="0">
              <a:defRPr sz="1200"/>
            </a:lvl1pPr>
          </a:lstStyle>
          <a:p>
            <a:pPr>
              <a:defRPr/>
            </a:pPr>
            <a:fld id="{0DA2CFD7-6259-40D7-8C95-74ABE9E5C302}" type="slidenum">
              <a:rPr lang="en-US"/>
              <a:pPr>
                <a:defRPr/>
              </a:pPr>
              <a:t>‹#›</a:t>
            </a:fld>
            <a:endParaRPr lang="en-US"/>
          </a:p>
        </p:txBody>
      </p:sp>
    </p:spTree>
    <p:extLst>
      <p:ext uri="{BB962C8B-B14F-4D97-AF65-F5344CB8AC3E}">
        <p14:creationId xmlns:p14="http://schemas.microsoft.com/office/powerpoint/2010/main" val="3922383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7A4BD8-D47B-4472-9BDF-125C3C9D9F63}" type="slidenum">
              <a:rPr lang="en-US" smtClean="0"/>
              <a:pPr/>
              <a:t>30</a:t>
            </a:fld>
            <a:endParaRPr lang="en-US" smtClean="0"/>
          </a:p>
        </p:txBody>
      </p:sp>
      <p:sp>
        <p:nvSpPr>
          <p:cNvPr id="46082"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81600"/>
            <a:ext cx="8305800" cy="685800"/>
          </a:xfrm>
        </p:spPr>
        <p:txBody>
          <a:bodyPr/>
          <a:lstStyle>
            <a:lvl1pPr algn="ct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r>
              <a:rPr lang="en-US" smtClean="0"/>
              <a:t>Click to edit Master subtitle style</a:t>
            </a:r>
            <a:endParaRPr lang="en-US"/>
          </a:p>
        </p:txBody>
      </p:sp>
      <p:sp>
        <p:nvSpPr>
          <p:cNvPr id="4" name="Rectangle 36"/>
          <p:cNvSpPr>
            <a:spLocks noGrp="1" noChangeArrowheads="1"/>
          </p:cNvSpPr>
          <p:nvPr>
            <p:ph type="dt" sz="half" idx="10"/>
          </p:nvPr>
        </p:nvSpPr>
        <p:spPr/>
        <p:txBody>
          <a:bodyPr/>
          <a:lstStyle>
            <a:lvl1pPr>
              <a:defRPr/>
            </a:lvl1pPr>
          </a:lstStyle>
          <a:p>
            <a:pPr>
              <a:defRPr/>
            </a:pPr>
            <a:fld id="{581214BD-EE5C-4C12-948B-F5BF94A77BBE}" type="datetimeFigureOut">
              <a:rPr lang="en-US"/>
              <a:pPr>
                <a:defRPr/>
              </a:pPr>
              <a:t>9/15/2015</a:t>
            </a:fld>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9F7ABA73-1939-49E2-9981-AB5029B726A0}"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EE48D283-5EC5-4B18-8662-DEE1636A91D7}" type="datetimeFigureOut">
              <a:rPr lang="en-US"/>
              <a:pPr>
                <a:defRPr/>
              </a:pPr>
              <a:t>9/15/2015</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2B62F260-27E0-441F-97DC-0B0A9258E942}"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AAFA2649-4E2A-4368-9DD6-9B80DFCA7C8D}" type="datetimeFigureOut">
              <a:rPr lang="en-US"/>
              <a:pPr>
                <a:defRPr/>
              </a:pPr>
              <a:t>9/15/2015</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63DACF77-3F7D-4950-B414-969A079735BC}"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68A32446-4D2D-455C-80DC-6DD8F1272F53}" type="datetimeFigureOut">
              <a:rPr lang="en-US"/>
              <a:pPr>
                <a:defRPr/>
              </a:pPr>
              <a:t>9/15/2015</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C0762D7D-E38E-4B4B-994B-A1DC931056A1}"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AE3FE26C-A521-412F-8CA7-4A09F47AAC92}" type="datetimeFigureOut">
              <a:rPr lang="en-US"/>
              <a:pPr>
                <a:defRPr/>
              </a:pPr>
              <a:t>9/15/2015</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ED59CF54-044A-4EAD-86C8-7691614A35DA}"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fld id="{1750037E-15B0-4791-AF3B-D558D0BC7A85}" type="datetimeFigureOut">
              <a:rPr lang="en-US"/>
              <a:pPr>
                <a:defRPr/>
              </a:pPr>
              <a:t>9/15/2015</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A40848DB-F910-4CBE-AAEB-49DA4372DBCE}"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1"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1"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fld id="{A055FFC5-1D11-490F-B26C-F3784499FC4E}" type="datetimeFigureOut">
              <a:rPr lang="en-US"/>
              <a:pPr>
                <a:defRPr/>
              </a:pPr>
              <a:t>9/15/2015</a:t>
            </a:fld>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7CE52B38-0947-4883-8503-E1D31B2DA744}"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a:defRPr/>
            </a:lvl1pPr>
          </a:lstStyle>
          <a:p>
            <a:pPr>
              <a:defRPr/>
            </a:pPr>
            <a:fld id="{1480E488-7977-460C-B85B-4F441944BCE1}" type="datetimeFigureOut">
              <a:rPr lang="en-US"/>
              <a:pPr>
                <a:defRPr/>
              </a:pPr>
              <a:t>9/15/2015</a:t>
            </a:fld>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vl1pPr>
          </a:lstStyle>
          <a:p>
            <a:pPr>
              <a:defRPr/>
            </a:pPr>
            <a:fld id="{FC55A951-605E-4F5C-8A37-C3875BE1D9D6}"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6">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P spid="5" grpId="0" build="p" autoUpdateAnimBg="0"/>
      <p:bldP spid="6" grpId="0" build="p"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fld id="{DA2F23DF-D4DE-4F48-8D7E-5185ABF19DDE}" type="datetimeFigureOut">
              <a:rPr lang="en-US"/>
              <a:pPr>
                <a:defRPr/>
              </a:pPr>
              <a:t>9/15/2015</a:t>
            </a:fld>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vl1pPr>
          </a:lstStyle>
          <a:p>
            <a:pPr>
              <a:defRPr/>
            </a:pPr>
            <a:fld id="{068E2847-6101-4B40-A8A7-2D56445B938A}"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fld id="{8067865D-068F-4610-B4E7-6B856C925BCC}" type="datetimeFigureOut">
              <a:rPr lang="en-US"/>
              <a:pPr>
                <a:defRPr/>
              </a:pPr>
              <a:t>9/15/2015</a:t>
            </a:fld>
            <a:endParaRPr lang="en-US"/>
          </a:p>
        </p:txBody>
      </p:sp>
      <p:sp>
        <p:nvSpPr>
          <p:cNvPr id="3" name="Rectangle 9"/>
          <p:cNvSpPr>
            <a:spLocks noGrp="1" noChangeArrowheads="1"/>
          </p:cNvSpPr>
          <p:nvPr>
            <p:ph type="ftr" sz="quarter" idx="11"/>
          </p:nvPr>
        </p:nvSpPr>
        <p:spPr/>
        <p:txBody>
          <a:bodyPr/>
          <a:lstStyle>
            <a:lvl1pPr>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vl1pPr>
          </a:lstStyle>
          <a:p>
            <a:pPr>
              <a:defRPr/>
            </a:pPr>
            <a:fld id="{7DC273D7-99D0-4A71-8319-983B47BDF072}" type="slidenum">
              <a:rPr lang="en-US"/>
              <a:pPr>
                <a:defRPr/>
              </a:pPr>
              <a:t>‹#›</a:t>
            </a:fld>
            <a:endParaRPr lang="en-US"/>
          </a:p>
        </p:txBody>
      </p:sp>
    </p:spTree>
  </p:cSld>
  <p:clrMapOvr>
    <a:masterClrMapping/>
  </p:clrMapOvr>
  <p:transition spd="slow" advClick="0" advTm="20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fld id="{6D861710-7F46-4595-8B7B-5CB59924395A}" type="datetimeFigureOut">
              <a:rPr lang="en-US"/>
              <a:pPr>
                <a:defRPr/>
              </a:pPr>
              <a:t>9/15/2015</a:t>
            </a:fld>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03206C25-4487-4AE4-AA36-689487CBB758}"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fld id="{ACA32781-6EFA-4856-8E2F-278F1D53ABE6}" type="datetimeFigureOut">
              <a:rPr lang="en-US"/>
              <a:pPr>
                <a:defRPr/>
              </a:pPr>
              <a:t>9/15/2015</a:t>
            </a:fld>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24128E48-00A9-4560-842C-CD61D51257A9}"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16002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152400" y="6553200"/>
            <a:ext cx="24034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a:p>
        </p:txBody>
      </p:sp>
      <p:sp>
        <p:nvSpPr>
          <p:cNvPr id="1033" name="Rectangle 9"/>
          <p:cNvSpPr>
            <a:spLocks noGrp="1" noChangeArrowheads="1"/>
          </p:cNvSpPr>
          <p:nvPr>
            <p:ph type="ftr" sz="quarter" idx="3"/>
          </p:nvPr>
        </p:nvSpPr>
        <p:spPr bwMode="auto">
          <a:xfrm>
            <a:off x="3259138"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4" name="Rectangle 10"/>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fld id="{E7116D3E-45EC-4428-8066-F785C565BC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stCondLst>
                                            <p:cond delay="0"/>
                                          </p:stCondLst>
                                        </p:cTn>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stCondLst>
                                            <p:cond delay="0"/>
                                          </p:stCondLst>
                                        </p:cTn>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1000">
                                          <p:stCondLst>
                                            <p:cond delay="0"/>
                                          </p:stCondLst>
                                        </p:cTn>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1000">
                                          <p:stCondLst>
                                            <p:cond delay="0"/>
                                          </p:stCondLst>
                                        </p:cTn>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cs typeface="ＭＳ Ｐゴシック"/>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lcmha.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990600" y="5029200"/>
            <a:ext cx="8153400" cy="1816100"/>
          </a:xfrm>
          <a:prstGeom prst="rect">
            <a:avLst/>
          </a:prstGeom>
          <a:noFill/>
          <a:ln w="9525">
            <a:noFill/>
            <a:miter lim="800000"/>
            <a:headEnd/>
            <a:tailEnd/>
          </a:ln>
        </p:spPr>
        <p:txBody>
          <a:bodyPr>
            <a:spAutoFit/>
          </a:bodyPr>
          <a:lstStyle/>
          <a:p>
            <a:pPr algn="ctr" eaLnBrk="0" hangingPunct="0"/>
            <a:r>
              <a:rPr lang="en-US" sz="2800" b="1" i="0">
                <a:latin typeface="Arial Black" pitchFamily="34" charset="0"/>
              </a:rPr>
              <a:t>WELCOME TO:</a:t>
            </a:r>
          </a:p>
          <a:p>
            <a:pPr algn="ctr" eaLnBrk="0" hangingPunct="0"/>
            <a:r>
              <a:rPr lang="en-US" sz="2800" b="1" i="0">
                <a:latin typeface="Arial Black" pitchFamily="34" charset="0"/>
              </a:rPr>
              <a:t>LENAWEE </a:t>
            </a:r>
          </a:p>
          <a:p>
            <a:pPr algn="ctr" eaLnBrk="0" hangingPunct="0"/>
            <a:r>
              <a:rPr lang="en-US" sz="2800" b="1" i="0">
                <a:latin typeface="Arial Black" pitchFamily="34" charset="0"/>
              </a:rPr>
              <a:t>COMMUNITY MENTAL HEALTH </a:t>
            </a:r>
          </a:p>
          <a:p>
            <a:pPr algn="ctr" eaLnBrk="0" hangingPunct="0"/>
            <a:r>
              <a:rPr lang="en-US" sz="2800" b="1" i="0">
                <a:latin typeface="Arial Black" pitchFamily="34" charset="0"/>
              </a:rPr>
              <a:t>AUTHORITY</a:t>
            </a:r>
          </a:p>
        </p:txBody>
      </p:sp>
      <p:pic>
        <p:nvPicPr>
          <p:cNvPr id="17410" name="Picture 5"/>
          <p:cNvPicPr>
            <a:picLocks noChangeAspect="1"/>
          </p:cNvPicPr>
          <p:nvPr/>
        </p:nvPicPr>
        <p:blipFill>
          <a:blip r:embed="rId3" cstate="print"/>
          <a:srcRect/>
          <a:stretch>
            <a:fillRect/>
          </a:stretch>
        </p:blipFill>
        <p:spPr bwMode="auto">
          <a:xfrm>
            <a:off x="576263" y="5060950"/>
            <a:ext cx="1450975" cy="178435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lvl="0"/>
            <a:r>
              <a:rPr lang="en-US" dirty="0" smtClean="0"/>
              <a:t>Do you know someone who could benefit from substance abuse help?  Treatment is available.  Have them contact CMH for information on what is available in our community.</a:t>
            </a:r>
            <a:endParaRPr lang="en-US" b="1" dirty="0"/>
          </a:p>
        </p:txBody>
      </p:sp>
    </p:spTree>
  </p:cSld>
  <p:clrMapOvr>
    <a:masterClrMapping/>
  </p:clrMapOvr>
  <p:transition spd="slow" advClick="0"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8575" y="152400"/>
            <a:ext cx="8991600" cy="838200"/>
          </a:xfrm>
        </p:spPr>
        <p:txBody>
          <a:bodyPr/>
          <a:lstStyle/>
          <a:p>
            <a:pPr eaLnBrk="1" hangingPunct="1"/>
            <a:r>
              <a:rPr lang="en-US" sz="4000" b="1" smtClean="0">
                <a:ea typeface="ＭＳ Ｐゴシック"/>
                <a:cs typeface="ＭＳ Ｐゴシック"/>
              </a:rPr>
              <a:t>WHAT IS CUSTOMER SERVICES?</a:t>
            </a:r>
          </a:p>
        </p:txBody>
      </p:sp>
      <p:sp>
        <p:nvSpPr>
          <p:cNvPr id="233475" name="Rectangle 3"/>
          <p:cNvSpPr>
            <a:spLocks noGrp="1" noChangeArrowheads="1"/>
          </p:cNvSpPr>
          <p:nvPr>
            <p:ph idx="1"/>
          </p:nvPr>
        </p:nvSpPr>
        <p:spPr/>
        <p:txBody>
          <a:bodyPr>
            <a:noAutofit/>
          </a:bodyPr>
          <a:lstStyle/>
          <a:p>
            <a:pPr eaLnBrk="1" hangingPunct="1">
              <a:lnSpc>
                <a:spcPct val="80000"/>
              </a:lnSpc>
              <a:defRPr/>
            </a:pPr>
            <a:endParaRPr lang="en-US" sz="2000" b="1" dirty="0"/>
          </a:p>
          <a:p>
            <a:pPr eaLnBrk="1" hangingPunct="1">
              <a:lnSpc>
                <a:spcPct val="110000"/>
              </a:lnSpc>
              <a:defRPr/>
            </a:pPr>
            <a:r>
              <a:rPr lang="en-US" sz="2800" b="1" dirty="0"/>
              <a:t>A link between you, the CMH System and the community</a:t>
            </a:r>
          </a:p>
          <a:p>
            <a:pPr eaLnBrk="1" hangingPunct="1">
              <a:lnSpc>
                <a:spcPct val="110000"/>
              </a:lnSpc>
              <a:buFontTx/>
              <a:buNone/>
              <a:defRPr/>
            </a:pPr>
            <a:endParaRPr lang="en-US" sz="1050" b="1" dirty="0"/>
          </a:p>
          <a:p>
            <a:pPr eaLnBrk="1" hangingPunct="1">
              <a:lnSpc>
                <a:spcPct val="110000"/>
              </a:lnSpc>
              <a:defRPr/>
            </a:pPr>
            <a:r>
              <a:rPr lang="en-US" sz="2800" b="1" dirty="0"/>
              <a:t>Seeks </a:t>
            </a:r>
            <a:r>
              <a:rPr lang="en-US" sz="2800" b="1" dirty="0" smtClean="0"/>
              <a:t>to </a:t>
            </a:r>
            <a:r>
              <a:rPr lang="en-US" sz="2800" b="1" dirty="0"/>
              <a:t>reduce stigma about disabilities by educating the public</a:t>
            </a:r>
          </a:p>
          <a:p>
            <a:pPr eaLnBrk="1" hangingPunct="1">
              <a:lnSpc>
                <a:spcPct val="110000"/>
              </a:lnSpc>
              <a:buFontTx/>
              <a:buNone/>
              <a:defRPr/>
            </a:pPr>
            <a:endParaRPr lang="en-US" sz="1100" b="1" dirty="0"/>
          </a:p>
          <a:p>
            <a:pPr eaLnBrk="1" hangingPunct="1">
              <a:lnSpc>
                <a:spcPct val="110000"/>
              </a:lnSpc>
              <a:defRPr/>
            </a:pPr>
            <a:r>
              <a:rPr lang="en-US" sz="2800" b="1" dirty="0"/>
              <a:t>Wants you to be satisfied with the services you receive</a:t>
            </a:r>
          </a:p>
          <a:p>
            <a:pPr eaLnBrk="1" hangingPunct="1">
              <a:lnSpc>
                <a:spcPct val="110000"/>
              </a:lnSpc>
              <a:buFontTx/>
              <a:buNone/>
              <a:defRPr/>
            </a:pPr>
            <a:endParaRPr lang="en-US" sz="1400" b="1" dirty="0"/>
          </a:p>
          <a:p>
            <a:pPr eaLnBrk="1" hangingPunct="1">
              <a:lnSpc>
                <a:spcPct val="110000"/>
              </a:lnSpc>
              <a:defRPr/>
            </a:pPr>
            <a:r>
              <a:rPr lang="en-US" sz="2800" b="1" dirty="0"/>
              <a:t>Answers any questions you may have about mental health issues</a:t>
            </a: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p:cTn id="7" dur="1000" fill="hold"/>
                                        <p:tgtEl>
                                          <p:spTgt spid="233474"/>
                                        </p:tgtEl>
                                        <p:attrNameLst>
                                          <p:attrName>ppt_w</p:attrName>
                                        </p:attrNameLst>
                                      </p:cBhvr>
                                      <p:tavLst>
                                        <p:tav tm="0">
                                          <p:val>
                                            <p:strVal val="#ppt_w+.3"/>
                                          </p:val>
                                        </p:tav>
                                        <p:tav tm="100000">
                                          <p:val>
                                            <p:strVal val="#ppt_w"/>
                                          </p:val>
                                        </p:tav>
                                      </p:tavLst>
                                    </p:anim>
                                    <p:anim calcmode="lin" valueType="num">
                                      <p:cBhvr>
                                        <p:cTn id="8" dur="1000" fill="hold"/>
                                        <p:tgtEl>
                                          <p:spTgt spid="233474"/>
                                        </p:tgtEl>
                                        <p:attrNameLst>
                                          <p:attrName>ppt_h</p:attrName>
                                        </p:attrNameLst>
                                      </p:cBhvr>
                                      <p:tavLst>
                                        <p:tav tm="0">
                                          <p:val>
                                            <p:strVal val="#ppt_h"/>
                                          </p:val>
                                        </p:tav>
                                        <p:tav tm="100000">
                                          <p:val>
                                            <p:strVal val="#ppt_h"/>
                                          </p:val>
                                        </p:tav>
                                      </p:tavLst>
                                    </p:anim>
                                    <p:animEffect transition="in" filter="fade">
                                      <p:cBhvr>
                                        <p:cTn id="9" dur="1000"/>
                                        <p:tgtEl>
                                          <p:spTgt spid="2334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33475">
                                            <p:txEl>
                                              <p:pRg st="1" end="1"/>
                                            </p:txEl>
                                          </p:spTgt>
                                        </p:tgtEl>
                                        <p:attrNameLst>
                                          <p:attrName>style.visibility</p:attrName>
                                        </p:attrNameLst>
                                      </p:cBhvr>
                                      <p:to>
                                        <p:strVal val="visible"/>
                                      </p:to>
                                    </p:set>
                                    <p:anim calcmode="lin" valueType="num">
                                      <p:cBhvr>
                                        <p:cTn id="14" dur="1000" fill="hold"/>
                                        <p:tgtEl>
                                          <p:spTgt spid="23347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334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34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33475">
                                            <p:txEl>
                                              <p:pRg st="3" end="3"/>
                                            </p:txEl>
                                          </p:spTgt>
                                        </p:tgtEl>
                                        <p:attrNameLst>
                                          <p:attrName>style.visibility</p:attrName>
                                        </p:attrNameLst>
                                      </p:cBhvr>
                                      <p:to>
                                        <p:strVal val="visible"/>
                                      </p:to>
                                    </p:set>
                                    <p:anim calcmode="lin" valueType="num">
                                      <p:cBhvr>
                                        <p:cTn id="21" dur="1000" fill="hold"/>
                                        <p:tgtEl>
                                          <p:spTgt spid="233475">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233475">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3347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33475">
                                            <p:txEl>
                                              <p:pRg st="5" end="5"/>
                                            </p:txEl>
                                          </p:spTgt>
                                        </p:tgtEl>
                                        <p:attrNameLst>
                                          <p:attrName>style.visibility</p:attrName>
                                        </p:attrNameLst>
                                      </p:cBhvr>
                                      <p:to>
                                        <p:strVal val="visible"/>
                                      </p:to>
                                    </p:set>
                                    <p:anim calcmode="lin" valueType="num">
                                      <p:cBhvr>
                                        <p:cTn id="28" dur="1000" fill="hold"/>
                                        <p:tgtEl>
                                          <p:spTgt spid="233475">
                                            <p:txEl>
                                              <p:pRg st="5" end="5"/>
                                            </p:txEl>
                                          </p:spTgt>
                                        </p:tgtEl>
                                        <p:attrNameLst>
                                          <p:attrName>ppt_w</p:attrName>
                                        </p:attrNameLst>
                                      </p:cBhvr>
                                      <p:tavLst>
                                        <p:tav tm="0">
                                          <p:val>
                                            <p:strVal val="#ppt_w+.3"/>
                                          </p:val>
                                        </p:tav>
                                        <p:tav tm="100000">
                                          <p:val>
                                            <p:strVal val="#ppt_w"/>
                                          </p:val>
                                        </p:tav>
                                      </p:tavLst>
                                    </p:anim>
                                    <p:anim calcmode="lin" valueType="num">
                                      <p:cBhvr>
                                        <p:cTn id="29" dur="1000" fill="hold"/>
                                        <p:tgtEl>
                                          <p:spTgt spid="233475">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23347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33475">
                                            <p:txEl>
                                              <p:pRg st="7" end="7"/>
                                            </p:txEl>
                                          </p:spTgt>
                                        </p:tgtEl>
                                        <p:attrNameLst>
                                          <p:attrName>style.visibility</p:attrName>
                                        </p:attrNameLst>
                                      </p:cBhvr>
                                      <p:to>
                                        <p:strVal val="visible"/>
                                      </p:to>
                                    </p:set>
                                    <p:anim calcmode="lin" valueType="num">
                                      <p:cBhvr>
                                        <p:cTn id="35" dur="1000" fill="hold"/>
                                        <p:tgtEl>
                                          <p:spTgt spid="233475">
                                            <p:txEl>
                                              <p:pRg st="7" end="7"/>
                                            </p:txEl>
                                          </p:spTgt>
                                        </p:tgtEl>
                                        <p:attrNameLst>
                                          <p:attrName>ppt_w</p:attrName>
                                        </p:attrNameLst>
                                      </p:cBhvr>
                                      <p:tavLst>
                                        <p:tav tm="0">
                                          <p:val>
                                            <p:strVal val="#ppt_w+.3"/>
                                          </p:val>
                                        </p:tav>
                                        <p:tav tm="100000">
                                          <p:val>
                                            <p:strVal val="#ppt_w"/>
                                          </p:val>
                                        </p:tav>
                                      </p:tavLst>
                                    </p:anim>
                                    <p:anim calcmode="lin" valueType="num">
                                      <p:cBhvr>
                                        <p:cTn id="36" dur="1000" fill="hold"/>
                                        <p:tgtEl>
                                          <p:spTgt spid="233475">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2334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animBg="1"/>
      <p:bldP spid="23347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0" y="0"/>
            <a:ext cx="8229600" cy="1295400"/>
          </a:xfrm>
        </p:spPr>
        <p:txBody>
          <a:bodyPr/>
          <a:lstStyle/>
          <a:p>
            <a:pPr eaLnBrk="1" hangingPunct="1"/>
            <a:r>
              <a:rPr lang="en-US" sz="4800" b="1" smtClean="0">
                <a:ea typeface="ＭＳ Ｐゴシック"/>
                <a:cs typeface="ＭＳ Ｐゴシック"/>
              </a:rPr>
              <a:t>CONTACT US</a:t>
            </a:r>
          </a:p>
        </p:txBody>
      </p:sp>
      <p:sp>
        <p:nvSpPr>
          <p:cNvPr id="23554" name="Rectangle 3"/>
          <p:cNvSpPr>
            <a:spLocks noGrp="1" noChangeArrowheads="1"/>
          </p:cNvSpPr>
          <p:nvPr>
            <p:ph type="body" sz="half" idx="4294967295"/>
          </p:nvPr>
        </p:nvSpPr>
        <p:spPr>
          <a:xfrm>
            <a:off x="914400" y="1524000"/>
            <a:ext cx="7924800" cy="4876800"/>
          </a:xfrm>
        </p:spPr>
        <p:txBody>
          <a:bodyPr/>
          <a:lstStyle/>
          <a:p>
            <a:pPr eaLnBrk="1" hangingPunct="1">
              <a:lnSpc>
                <a:spcPct val="90000"/>
              </a:lnSpc>
              <a:buFontTx/>
              <a:buNone/>
            </a:pPr>
            <a:r>
              <a:rPr lang="en-US" sz="2800" b="1" smtClean="0">
                <a:ea typeface="ＭＳ Ｐゴシック"/>
                <a:cs typeface="ＭＳ Ｐゴシック"/>
              </a:rPr>
              <a:t>	</a:t>
            </a:r>
          </a:p>
          <a:p>
            <a:pPr eaLnBrk="1" hangingPunct="1">
              <a:lnSpc>
                <a:spcPct val="90000"/>
              </a:lnSpc>
              <a:buFontTx/>
              <a:buNone/>
            </a:pPr>
            <a:endParaRPr lang="en-US" sz="600" b="1" smtClean="0">
              <a:ea typeface="ＭＳ Ｐゴシック"/>
              <a:cs typeface="ＭＳ Ｐゴシック"/>
            </a:endParaRPr>
          </a:p>
          <a:p>
            <a:pPr algn="ctr" eaLnBrk="1" hangingPunct="1">
              <a:lnSpc>
                <a:spcPct val="90000"/>
              </a:lnSpc>
              <a:buFontTx/>
              <a:buNone/>
            </a:pPr>
            <a:r>
              <a:rPr lang="en-US" sz="2800" b="1" smtClean="0">
                <a:ea typeface="ＭＳ Ｐゴシック"/>
                <a:cs typeface="ＭＳ Ｐゴシック"/>
              </a:rPr>
              <a:t>Lenawee Community Mental Health Authority</a:t>
            </a:r>
          </a:p>
          <a:p>
            <a:pPr algn="ctr" eaLnBrk="1" hangingPunct="1">
              <a:lnSpc>
                <a:spcPct val="90000"/>
              </a:lnSpc>
              <a:buFontTx/>
              <a:buNone/>
            </a:pPr>
            <a:r>
              <a:rPr lang="en-US" sz="2800" b="1" smtClean="0">
                <a:ea typeface="ＭＳ Ｐゴシック"/>
                <a:cs typeface="ＭＳ Ｐゴシック"/>
              </a:rPr>
              <a:t>1040 S. Winter Street, Suite 1022</a:t>
            </a:r>
          </a:p>
          <a:p>
            <a:pPr algn="ctr" eaLnBrk="1" hangingPunct="1">
              <a:lnSpc>
                <a:spcPct val="90000"/>
              </a:lnSpc>
              <a:buFontTx/>
              <a:buNone/>
            </a:pPr>
            <a:r>
              <a:rPr lang="en-US" sz="2800" b="1" smtClean="0">
                <a:ea typeface="ＭＳ Ｐゴシック"/>
                <a:cs typeface="ＭＳ Ｐゴシック"/>
              </a:rPr>
              <a:t>Adrian, MI  49221</a:t>
            </a:r>
          </a:p>
          <a:p>
            <a:pPr algn="ctr" eaLnBrk="1" hangingPunct="1">
              <a:lnSpc>
                <a:spcPct val="90000"/>
              </a:lnSpc>
              <a:buFontTx/>
              <a:buNone/>
            </a:pPr>
            <a:endParaRPr lang="en-US" sz="2800" b="1" smtClean="0">
              <a:ea typeface="ＭＳ Ｐゴシック"/>
              <a:cs typeface="ＭＳ Ｐゴシック"/>
            </a:endParaRPr>
          </a:p>
          <a:p>
            <a:pPr algn="ctr" eaLnBrk="1" hangingPunct="1">
              <a:lnSpc>
                <a:spcPct val="90000"/>
              </a:lnSpc>
              <a:buFontTx/>
              <a:buNone/>
            </a:pPr>
            <a:r>
              <a:rPr lang="en-US" sz="2800" b="1" smtClean="0">
                <a:ea typeface="ＭＳ Ｐゴシック"/>
                <a:cs typeface="ＭＳ Ｐゴシック"/>
              </a:rPr>
              <a:t>Phone: (517) 263-8905</a:t>
            </a:r>
          </a:p>
          <a:p>
            <a:pPr algn="ctr" eaLnBrk="1" hangingPunct="1">
              <a:lnSpc>
                <a:spcPct val="90000"/>
              </a:lnSpc>
              <a:buFontTx/>
              <a:buNone/>
            </a:pPr>
            <a:r>
              <a:rPr lang="en-US" sz="2800" b="1" smtClean="0">
                <a:ea typeface="ＭＳ Ｐゴシック"/>
                <a:cs typeface="ＭＳ Ｐゴシック"/>
              </a:rPr>
              <a:t>Toll Free: (800) 664-5005</a:t>
            </a:r>
          </a:p>
          <a:p>
            <a:pPr algn="ctr" eaLnBrk="1" hangingPunct="1">
              <a:lnSpc>
                <a:spcPct val="90000"/>
              </a:lnSpc>
              <a:buFontTx/>
              <a:buNone/>
            </a:pPr>
            <a:r>
              <a:rPr lang="en-US" sz="2800" b="1" smtClean="0">
                <a:ea typeface="ＭＳ Ｐゴシック"/>
                <a:cs typeface="ＭＳ Ｐゴシック"/>
              </a:rPr>
              <a:t>Hours:  Mon. thru Fri. 8:30 a.m. – 5:00 p.m.</a:t>
            </a:r>
          </a:p>
          <a:p>
            <a:pPr algn="ctr" eaLnBrk="1" hangingPunct="1">
              <a:lnSpc>
                <a:spcPct val="90000"/>
              </a:lnSpc>
              <a:buFontTx/>
              <a:buNone/>
            </a:pPr>
            <a:r>
              <a:rPr lang="en-US" sz="2800" b="1" smtClean="0">
                <a:ea typeface="ＭＳ Ｐゴシック"/>
                <a:cs typeface="ＭＳ Ｐゴシック"/>
              </a:rPr>
              <a:t>Evening hours by appointment</a:t>
            </a: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5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5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5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55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5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utoUpdateAnimBg="0"/>
      <p:bldP spid="2355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b="1" smtClean="0">
                <a:solidFill>
                  <a:schemeClr val="bg1"/>
                </a:solidFill>
                <a:ea typeface="ＭＳ Ｐゴシック"/>
                <a:cs typeface="ＭＳ Ｐゴシック"/>
              </a:rPr>
              <a:t>INTERCONNECTIONS </a:t>
            </a:r>
            <a:br>
              <a:rPr lang="en-US" b="1" smtClean="0">
                <a:solidFill>
                  <a:schemeClr val="bg1"/>
                </a:solidFill>
                <a:ea typeface="ＭＳ Ｐゴシック"/>
                <a:cs typeface="ＭＳ Ｐゴシック"/>
              </a:rPr>
            </a:br>
            <a:r>
              <a:rPr lang="en-US" sz="3200" b="1" smtClean="0">
                <a:solidFill>
                  <a:schemeClr val="bg1"/>
                </a:solidFill>
                <a:ea typeface="ＭＳ Ｐゴシック"/>
                <a:cs typeface="ＭＳ Ｐゴシック"/>
              </a:rPr>
              <a:t>DROP IN CENTER</a:t>
            </a:r>
          </a:p>
        </p:txBody>
      </p:sp>
      <p:sp>
        <p:nvSpPr>
          <p:cNvPr id="28675" name="Content Placeholder 2"/>
          <p:cNvSpPr>
            <a:spLocks noGrp="1"/>
          </p:cNvSpPr>
          <p:nvPr>
            <p:ph idx="1"/>
          </p:nvPr>
        </p:nvSpPr>
        <p:spPr>
          <a:xfrm>
            <a:off x="990600" y="1219200"/>
            <a:ext cx="8001000" cy="5257800"/>
          </a:xfrm>
        </p:spPr>
        <p:txBody>
          <a:bodyPr/>
          <a:lstStyle/>
          <a:p>
            <a:pPr marL="0" indent="0" algn="ctr" eaLnBrk="1" hangingPunct="1">
              <a:buFontTx/>
              <a:buNone/>
            </a:pPr>
            <a:r>
              <a:rPr lang="en-US" b="1" dirty="0" smtClean="0">
                <a:ea typeface="ＭＳ Ｐゴシック"/>
                <a:cs typeface="ＭＳ Ｐゴシック"/>
              </a:rPr>
              <a:t>A place where persons with mental illness can come together to connect with each other in a social setting</a:t>
            </a:r>
          </a:p>
          <a:p>
            <a:pPr marL="0" indent="0" algn="ctr" eaLnBrk="1" hangingPunct="1">
              <a:buFontTx/>
              <a:buNone/>
            </a:pPr>
            <a:endParaRPr lang="en-US" sz="1600" dirty="0" smtClean="0">
              <a:ea typeface="ＭＳ Ｐゴシック"/>
              <a:cs typeface="ＭＳ Ｐゴシック"/>
            </a:endParaRPr>
          </a:p>
          <a:p>
            <a:pPr marL="0" indent="0" eaLnBrk="1" hangingPunct="1">
              <a:buFontTx/>
              <a:buNone/>
            </a:pPr>
            <a:r>
              <a:rPr lang="en-US" sz="1800" b="1" dirty="0" smtClean="0">
                <a:ea typeface="ＭＳ Ｐゴシック"/>
                <a:cs typeface="ＭＳ Ｐゴシック"/>
              </a:rPr>
              <a:t>110 W. Maumee Street</a:t>
            </a:r>
          </a:p>
          <a:p>
            <a:pPr marL="0" indent="0" eaLnBrk="1" hangingPunct="1">
              <a:buFontTx/>
              <a:buNone/>
            </a:pPr>
            <a:r>
              <a:rPr lang="en-US" sz="1800" b="1" dirty="0" smtClean="0">
                <a:ea typeface="ＭＳ Ｐゴシック"/>
                <a:cs typeface="ＭＳ Ｐゴシック"/>
              </a:rPr>
              <a:t>Adrian, MI 49221</a:t>
            </a:r>
          </a:p>
          <a:p>
            <a:pPr marL="0" indent="0" eaLnBrk="1" hangingPunct="1">
              <a:buFontTx/>
              <a:buNone/>
            </a:pPr>
            <a:r>
              <a:rPr lang="en-US" sz="1800" b="1" dirty="0" smtClean="0">
                <a:ea typeface="ＭＳ Ｐゴシック"/>
                <a:cs typeface="ＭＳ Ｐゴシック"/>
              </a:rPr>
              <a:t>517.265.9588</a:t>
            </a:r>
          </a:p>
          <a:p>
            <a:pPr marL="0" indent="0" eaLnBrk="1" hangingPunct="1">
              <a:buFontTx/>
              <a:buNone/>
            </a:pPr>
            <a:r>
              <a:rPr lang="en-US" sz="1800" b="1" dirty="0" smtClean="0">
                <a:ea typeface="ＭＳ Ｐゴシック"/>
                <a:cs typeface="ＭＳ Ｐゴシック"/>
              </a:rPr>
              <a:t>				</a:t>
            </a:r>
            <a:r>
              <a:rPr lang="en-US" sz="2800" b="1" dirty="0" smtClean="0">
                <a:ea typeface="ＭＳ Ｐゴシック"/>
                <a:cs typeface="ＭＳ Ｐゴシック"/>
              </a:rPr>
              <a:t>HOURS</a:t>
            </a:r>
          </a:p>
          <a:p>
            <a:pPr marL="0" indent="0" eaLnBrk="1" hangingPunct="1">
              <a:buFontTx/>
              <a:buNone/>
            </a:pPr>
            <a:r>
              <a:rPr lang="en-US" sz="2400" b="1" dirty="0" smtClean="0">
                <a:ea typeface="ＭＳ Ｐゴシック"/>
                <a:cs typeface="ＭＳ Ｐゴシック"/>
              </a:rPr>
              <a:t>			           </a:t>
            </a:r>
            <a:r>
              <a:rPr lang="en-US" sz="2400" dirty="0" smtClean="0">
                <a:ea typeface="ＭＳ Ｐゴシック"/>
                <a:cs typeface="ＭＳ Ｐゴシック"/>
              </a:rPr>
              <a:t>Closed Tues. 				Wed, Thurs   Wed.- Mon.12 – 6pm</a:t>
            </a:r>
          </a:p>
          <a:p>
            <a:pPr marL="0" indent="0" eaLnBrk="1" hangingPunct="1">
              <a:buFontTx/>
              <a:buNone/>
            </a:pPr>
            <a:r>
              <a:rPr lang="en-US" sz="2400" dirty="0" smtClean="0">
                <a:ea typeface="ＭＳ Ｐゴシック"/>
                <a:cs typeface="ＭＳ Ｐゴシック"/>
              </a:rPr>
              <a:t>				</a:t>
            </a:r>
          </a:p>
          <a:p>
            <a:pPr marL="0" indent="0" eaLnBrk="1" hangingPunct="1">
              <a:buFontTx/>
              <a:buNone/>
            </a:pPr>
            <a:endParaRPr lang="en-US" sz="2400" dirty="0" smtClean="0">
              <a:ea typeface="ＭＳ Ｐゴシック"/>
              <a:cs typeface="ＭＳ Ｐゴシック"/>
            </a:endParaRPr>
          </a:p>
          <a:p>
            <a:pPr marL="0" indent="0" eaLnBrk="1" hangingPunct="1">
              <a:buFontTx/>
              <a:buNone/>
            </a:pPr>
            <a:r>
              <a:rPr lang="en-US" sz="2400" dirty="0" smtClean="0">
                <a:ea typeface="ＭＳ Ｐゴシック"/>
                <a:cs typeface="ＭＳ Ｐゴシック"/>
              </a:rPr>
              <a:t>                           </a:t>
            </a:r>
            <a:r>
              <a:rPr lang="en-US" sz="2400" dirty="0" smtClean="0">
                <a:ea typeface="ＭＳ Ｐゴシック"/>
                <a:cs typeface="ＭＳ Ｐゴシック"/>
                <a:hlinkClick r:id="rId2"/>
              </a:rPr>
              <a:t>www.lcmha.org</a:t>
            </a:r>
            <a:r>
              <a:rPr lang="en-US" sz="2400" dirty="0" smtClean="0">
                <a:ea typeface="ＭＳ Ｐゴシック"/>
                <a:cs typeface="ＭＳ Ｐゴシック"/>
              </a:rPr>
              <a:t> – go to </a:t>
            </a:r>
            <a:r>
              <a:rPr lang="en-US" sz="2400" dirty="0" err="1" smtClean="0">
                <a:ea typeface="ＭＳ Ｐゴシック"/>
                <a:cs typeface="ＭＳ Ｐゴシック"/>
              </a:rPr>
              <a:t>InterConnections</a:t>
            </a:r>
            <a:endParaRPr lang="en-US" sz="2400" dirty="0" smtClean="0">
              <a:ea typeface="ＭＳ Ｐゴシック"/>
              <a:cs typeface="ＭＳ Ｐゴシック"/>
            </a:endParaRPr>
          </a:p>
          <a:p>
            <a:pPr marL="0" indent="0" algn="r" eaLnBrk="1" hangingPunct="1">
              <a:buFontTx/>
              <a:buNone/>
            </a:pPr>
            <a:endParaRPr lang="en-US" dirty="0" smtClean="0">
              <a:ea typeface="ＭＳ Ｐゴシック"/>
              <a:cs typeface="ＭＳ Ｐゴシック"/>
            </a:endParaRPr>
          </a:p>
        </p:txBody>
      </p:sp>
      <p:pic>
        <p:nvPicPr>
          <p:cNvPr id="1026" name="Picture 2" descr="C:\Users\tony.tony-PC\Pictures\2013-10-30 001\logo.jpg"/>
          <p:cNvPicPr>
            <a:picLocks noChangeAspect="1" noChangeArrowheads="1"/>
          </p:cNvPicPr>
          <p:nvPr/>
        </p:nvPicPr>
        <p:blipFill>
          <a:blip r:embed="rId3" cstate="print"/>
          <a:srcRect/>
          <a:stretch>
            <a:fillRect/>
          </a:stretch>
        </p:blipFill>
        <p:spPr bwMode="auto">
          <a:xfrm>
            <a:off x="838200" y="4114800"/>
            <a:ext cx="3657600" cy="2272830"/>
          </a:xfrm>
          <a:prstGeom prst="rect">
            <a:avLst/>
          </a:prstGeom>
          <a:noFill/>
        </p:spPr>
      </p:pic>
    </p:spTree>
  </p:cSld>
  <p:clrMapOvr>
    <a:masterClrMapping/>
  </p:clrMapOvr>
  <p:transition spd="slow" advClick="0"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Kick</a:t>
            </a:r>
            <a:endParaRPr lang="en-US" dirty="0"/>
          </a:p>
        </p:txBody>
      </p:sp>
      <p:sp>
        <p:nvSpPr>
          <p:cNvPr id="3" name="Content Placeholder 2"/>
          <p:cNvSpPr>
            <a:spLocks noGrp="1"/>
          </p:cNvSpPr>
          <p:nvPr>
            <p:ph idx="1"/>
          </p:nvPr>
        </p:nvSpPr>
        <p:spPr/>
        <p:txBody>
          <a:bodyPr/>
          <a:lstStyle/>
          <a:p>
            <a:pPr>
              <a:spcBef>
                <a:spcPts val="0"/>
              </a:spcBef>
              <a:spcAft>
                <a:spcPts val="0"/>
              </a:spcAft>
            </a:pPr>
            <a:endParaRPr lang="en-US" dirty="0" smtClean="0"/>
          </a:p>
          <a:p>
            <a:pPr lvl="1">
              <a:spcBef>
                <a:spcPts val="0"/>
              </a:spcBef>
              <a:spcAft>
                <a:spcPts val="0"/>
              </a:spcAft>
              <a:buFont typeface="Courier New"/>
              <a:buChar char="o"/>
              <a:tabLst>
                <a:tab pos="914400" algn="l"/>
              </a:tabLst>
            </a:pPr>
            <a:r>
              <a:rPr lang="en-US" dirty="0" smtClean="0">
                <a:ea typeface="Times New Roman"/>
              </a:rPr>
              <a:t>Do you feel you are not getting enough exercise?  Having trouble keeping a healthy lifestyle?  Join Inter-Connections Healthy Living Initiative.  Call 265-9588 or stop by the Drop In.</a:t>
            </a:r>
          </a:p>
          <a:p>
            <a:endParaRPr lang="en-US" dirty="0"/>
          </a:p>
        </p:txBody>
      </p:sp>
    </p:spTree>
  </p:cSld>
  <p:clrMapOvr>
    <a:masterClrMapping/>
  </p:clrMapOvr>
  <p:transition spd="slow" advClick="0"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0" y="228600"/>
            <a:ext cx="8991600" cy="838200"/>
          </a:xfrm>
        </p:spPr>
        <p:txBody>
          <a:bodyPr>
            <a:normAutofit fontScale="90000"/>
          </a:bodyPr>
          <a:lstStyle/>
          <a:p>
            <a:pPr eaLnBrk="1" hangingPunct="1">
              <a:defRPr/>
            </a:pPr>
            <a:r>
              <a:rPr lang="en-US" sz="4000" b="1" dirty="0" smtClean="0"/>
              <a:t/>
            </a:r>
            <a:br>
              <a:rPr lang="en-US" sz="4000" b="1" dirty="0" smtClean="0"/>
            </a:br>
            <a:r>
              <a:rPr lang="en-US" sz="4400" b="1" dirty="0" smtClean="0"/>
              <a:t>PEER </a:t>
            </a:r>
            <a:r>
              <a:rPr lang="en-US" sz="4400" b="1" dirty="0"/>
              <a:t>SUPPORT SPECIALISTS</a:t>
            </a:r>
            <a:r>
              <a:rPr lang="en-US" sz="3200" b="1" dirty="0"/>
              <a:t/>
            </a:r>
            <a:br>
              <a:rPr lang="en-US" sz="3200" b="1" dirty="0"/>
            </a:br>
            <a:endParaRPr lang="en-US" sz="3200" b="1" dirty="0"/>
          </a:p>
        </p:txBody>
      </p:sp>
      <p:sp>
        <p:nvSpPr>
          <p:cNvPr id="29698" name="Rectangle 3"/>
          <p:cNvSpPr>
            <a:spLocks noGrp="1" noChangeArrowheads="1"/>
          </p:cNvSpPr>
          <p:nvPr>
            <p:ph idx="1"/>
          </p:nvPr>
        </p:nvSpPr>
        <p:spPr/>
        <p:txBody>
          <a:bodyPr/>
          <a:lstStyle/>
          <a:p>
            <a:pPr eaLnBrk="1" hangingPunct="1">
              <a:lnSpc>
                <a:spcPct val="90000"/>
              </a:lnSpc>
              <a:buFontTx/>
              <a:buNone/>
            </a:pPr>
            <a:r>
              <a:rPr lang="en-US" sz="2800" b="1" smtClean="0">
                <a:ea typeface="ＭＳ Ｐゴシック"/>
                <a:cs typeface="ＭＳ Ｐゴシック"/>
              </a:rPr>
              <a:t>A Certified Peer Support Specialist is a person in recovery who is certified to help people on their journey of recovery</a:t>
            </a:r>
          </a:p>
          <a:p>
            <a:pPr eaLnBrk="1" hangingPunct="1">
              <a:lnSpc>
                <a:spcPct val="90000"/>
              </a:lnSpc>
              <a:buFontTx/>
              <a:buNone/>
            </a:pPr>
            <a:endParaRPr lang="en-US" sz="2400" smtClean="0">
              <a:ea typeface="ＭＳ Ｐゴシック"/>
              <a:cs typeface="ＭＳ Ｐゴシック"/>
            </a:endParaRPr>
          </a:p>
          <a:p>
            <a:pPr eaLnBrk="1" hangingPunct="1">
              <a:lnSpc>
                <a:spcPct val="90000"/>
              </a:lnSpc>
              <a:buFontTx/>
              <a:buNone/>
            </a:pPr>
            <a:r>
              <a:rPr lang="en-US" sz="2400" b="1" smtClean="0">
                <a:ea typeface="ＭＳ Ｐゴシック"/>
                <a:cs typeface="ＭＳ Ｐゴシック"/>
              </a:rPr>
              <a:t>What can a Peer Support Specialist do?</a:t>
            </a:r>
          </a:p>
          <a:p>
            <a:pPr eaLnBrk="1" hangingPunct="1">
              <a:lnSpc>
                <a:spcPct val="90000"/>
              </a:lnSpc>
              <a:buFontTx/>
              <a:buNone/>
            </a:pPr>
            <a:endParaRPr lang="en-US" sz="2400" b="1" smtClean="0">
              <a:ea typeface="ＭＳ Ｐゴシック"/>
              <a:cs typeface="ＭＳ Ｐゴシック"/>
            </a:endParaRPr>
          </a:p>
          <a:p>
            <a:pPr eaLnBrk="1" hangingPunct="1">
              <a:lnSpc>
                <a:spcPct val="90000"/>
              </a:lnSpc>
            </a:pPr>
            <a:r>
              <a:rPr lang="en-US" sz="2400" smtClean="0">
                <a:ea typeface="ＭＳ Ｐゴシック"/>
                <a:cs typeface="ＭＳ Ｐゴシック"/>
              </a:rPr>
              <a:t>Answer benefit/service questions</a:t>
            </a:r>
          </a:p>
          <a:p>
            <a:pPr eaLnBrk="1" hangingPunct="1">
              <a:lnSpc>
                <a:spcPct val="90000"/>
              </a:lnSpc>
            </a:pPr>
            <a:r>
              <a:rPr lang="en-US" sz="2400" smtClean="0">
                <a:ea typeface="ＭＳ Ｐゴシック"/>
                <a:cs typeface="ＭＳ Ｐゴシック"/>
              </a:rPr>
              <a:t>Give you info about community resources</a:t>
            </a:r>
          </a:p>
          <a:p>
            <a:pPr eaLnBrk="1" hangingPunct="1">
              <a:lnSpc>
                <a:spcPct val="90000"/>
              </a:lnSpc>
            </a:pPr>
            <a:r>
              <a:rPr lang="en-US" sz="2400" smtClean="0">
                <a:ea typeface="ＭＳ Ｐゴシック"/>
                <a:cs typeface="ＭＳ Ｐゴシック"/>
              </a:rPr>
              <a:t>Be a listening ear when one is needed</a:t>
            </a:r>
          </a:p>
          <a:p>
            <a:pPr eaLnBrk="1" hangingPunct="1">
              <a:lnSpc>
                <a:spcPct val="90000"/>
              </a:lnSpc>
              <a:buFontTx/>
              <a:buNone/>
            </a:pPr>
            <a:endParaRPr lang="en-US" smtClean="0">
              <a:ea typeface="ＭＳ Ｐゴシック"/>
              <a:cs typeface="ＭＳ Ｐゴシック"/>
            </a:endParaRPr>
          </a:p>
          <a:p>
            <a:pPr eaLnBrk="1" hangingPunct="1">
              <a:lnSpc>
                <a:spcPct val="90000"/>
              </a:lnSpc>
              <a:buFontTx/>
              <a:buNone/>
            </a:pPr>
            <a:r>
              <a:rPr lang="en-US" sz="2400" b="1" smtClean="0">
                <a:ea typeface="ＭＳ Ｐゴシック"/>
                <a:cs typeface="ＭＳ Ｐゴシック"/>
              </a:rPr>
              <a:t>If you would like to talk with a Certified Peer Support Specialist, call 517.263.8905</a:t>
            </a:r>
          </a:p>
          <a:p>
            <a:pPr eaLnBrk="1" hangingPunct="1">
              <a:lnSpc>
                <a:spcPct val="90000"/>
              </a:lnSpc>
              <a:buFontTx/>
              <a:buNone/>
            </a:pPr>
            <a:endParaRPr lang="en-US" sz="2400"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Social Security Help?</a:t>
            </a:r>
            <a:endParaRPr lang="en-US" dirty="0"/>
          </a:p>
        </p:txBody>
      </p:sp>
      <p:sp>
        <p:nvSpPr>
          <p:cNvPr id="3" name="Content Placeholder 2"/>
          <p:cNvSpPr>
            <a:spLocks noGrp="1"/>
          </p:cNvSpPr>
          <p:nvPr>
            <p:ph idx="1"/>
          </p:nvPr>
        </p:nvSpPr>
        <p:spPr/>
        <p:txBody>
          <a:bodyPr/>
          <a:lstStyle/>
          <a:p>
            <a:r>
              <a:rPr lang="en-US" dirty="0" smtClean="0"/>
              <a:t>Applications</a:t>
            </a:r>
          </a:p>
          <a:p>
            <a:r>
              <a:rPr lang="en-US" dirty="0" smtClean="0"/>
              <a:t>Paperwork</a:t>
            </a:r>
          </a:p>
          <a:p>
            <a:r>
              <a:rPr lang="en-US" dirty="0" smtClean="0"/>
              <a:t>Medicare/Medicaid</a:t>
            </a:r>
          </a:p>
          <a:p>
            <a:r>
              <a:rPr lang="en-US" dirty="0" smtClean="0"/>
              <a:t>Contact Sarah Tuckerman @ 517.264.0177 or ask for the Benefits Specialist at the front desk</a:t>
            </a:r>
          </a:p>
        </p:txBody>
      </p:sp>
    </p:spTree>
  </p:cSld>
  <p:clrMapOvr>
    <a:masterClrMapping/>
  </p:clrMapOvr>
  <p:transition spd="slow" advClick="0" advTm="20000"/>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Rectangle 2"/>
          <p:cNvSpPr>
            <a:spLocks noGrp="1" noChangeArrowheads="1"/>
          </p:cNvSpPr>
          <p:nvPr>
            <p:ph type="title" idx="4294967295"/>
          </p:nvPr>
        </p:nvSpPr>
        <p:spPr>
          <a:xfrm>
            <a:off x="0" y="381000"/>
            <a:ext cx="8229600" cy="762000"/>
          </a:xfrm>
        </p:spPr>
        <p:txBody>
          <a:bodyPr>
            <a:normAutofit/>
          </a:bodyPr>
          <a:lstStyle/>
          <a:p>
            <a:pPr eaLnBrk="1" hangingPunct="1">
              <a:defRPr/>
            </a:pPr>
            <a:r>
              <a:rPr lang="en-US" sz="4000" b="1" dirty="0" smtClean="0">
                <a:ea typeface="+mj-ea"/>
                <a:cs typeface="+mj-cs"/>
              </a:rPr>
              <a:t>LENAWEE PEER SPECIALISTS</a:t>
            </a:r>
            <a:endParaRPr lang="en-US" sz="4000" b="1" dirty="0">
              <a:ea typeface="+mj-ea"/>
              <a:cs typeface="+mj-cs"/>
            </a:endParaRPr>
          </a:p>
        </p:txBody>
      </p:sp>
      <p:sp>
        <p:nvSpPr>
          <p:cNvPr id="555011" name="Rectangle 3"/>
          <p:cNvSpPr>
            <a:spLocks noGrp="1" noChangeArrowheads="1"/>
          </p:cNvSpPr>
          <p:nvPr>
            <p:ph type="body" idx="4294967295"/>
          </p:nvPr>
        </p:nvSpPr>
        <p:spPr>
          <a:xfrm>
            <a:off x="533400" y="1371600"/>
            <a:ext cx="8382000" cy="5105400"/>
          </a:xfrm>
        </p:spPr>
        <p:txBody>
          <a:bodyPr/>
          <a:lstStyle/>
          <a:p>
            <a:pPr eaLnBrk="1" hangingPunct="1">
              <a:lnSpc>
                <a:spcPct val="90000"/>
              </a:lnSpc>
            </a:pPr>
            <a:r>
              <a:rPr lang="en-US" sz="2800" b="1" dirty="0" smtClean="0">
                <a:ea typeface="ＭＳ Ｐゴシック"/>
                <a:cs typeface="ＭＳ Ｐゴシック"/>
              </a:rPr>
              <a:t>Brenda Lawson – LCMHA (263.8905)</a:t>
            </a:r>
          </a:p>
          <a:p>
            <a:pPr eaLnBrk="1" hangingPunct="1">
              <a:lnSpc>
                <a:spcPct val="90000"/>
              </a:lnSpc>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Mark Roman – Inter-Connections (265.9588)</a:t>
            </a:r>
          </a:p>
          <a:p>
            <a:pPr eaLnBrk="1" hangingPunct="1">
              <a:lnSpc>
                <a:spcPct val="90000"/>
              </a:lnSpc>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Jennifer </a:t>
            </a:r>
            <a:r>
              <a:rPr lang="en-US" sz="2800" b="1" dirty="0" err="1" smtClean="0">
                <a:ea typeface="ＭＳ Ｐゴシック"/>
                <a:cs typeface="ＭＳ Ｐゴシック"/>
              </a:rPr>
              <a:t>Durell</a:t>
            </a:r>
            <a:r>
              <a:rPr lang="en-US" sz="2800" b="1" dirty="0" smtClean="0">
                <a:ea typeface="ＭＳ Ｐゴシック"/>
                <a:cs typeface="ＭＳ Ｐゴシック"/>
              </a:rPr>
              <a:t> - Inter-Connections (265.9588)</a:t>
            </a:r>
          </a:p>
          <a:p>
            <a:pPr eaLnBrk="1" hangingPunct="1">
              <a:lnSpc>
                <a:spcPct val="90000"/>
              </a:lnSpc>
              <a:buNone/>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Michael Warfield – LCMHA (263.8905) </a:t>
            </a:r>
            <a:r>
              <a:rPr lang="en-US" sz="2800" dirty="0" smtClean="0">
                <a:ea typeface="ＭＳ Ｐゴシック"/>
                <a:cs typeface="ＭＳ Ｐゴシック"/>
              </a:rPr>
              <a:t>				</a:t>
            </a: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55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5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50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5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0" grpId="0" autoUpdateAnimBg="0"/>
      <p:bldP spid="5550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idx="4294967295"/>
          </p:nvPr>
        </p:nvSpPr>
        <p:spPr>
          <a:xfrm>
            <a:off x="0" y="228600"/>
            <a:ext cx="8229600" cy="914400"/>
          </a:xfrm>
        </p:spPr>
        <p:txBody>
          <a:bodyPr>
            <a:normAutofit/>
          </a:bodyPr>
          <a:lstStyle/>
          <a:p>
            <a:pPr eaLnBrk="1" hangingPunct="1">
              <a:defRPr/>
            </a:pPr>
            <a:r>
              <a:rPr lang="en-US" sz="4400" b="1" dirty="0">
                <a:ea typeface="+mj-ea"/>
                <a:cs typeface="+mj-cs"/>
              </a:rPr>
              <a:t>COMMUNITY RESOURCES</a:t>
            </a:r>
          </a:p>
        </p:txBody>
      </p:sp>
      <p:sp>
        <p:nvSpPr>
          <p:cNvPr id="570371" name="Rectangle 3"/>
          <p:cNvSpPr>
            <a:spLocks noGrp="1" noChangeArrowheads="1"/>
          </p:cNvSpPr>
          <p:nvPr>
            <p:ph type="body" idx="4294967295"/>
          </p:nvPr>
        </p:nvSpPr>
        <p:spPr>
          <a:xfrm>
            <a:off x="1219200" y="1295400"/>
            <a:ext cx="7620000" cy="5562600"/>
          </a:xfrm>
        </p:spPr>
        <p:txBody>
          <a:bodyPr/>
          <a:lstStyle/>
          <a:p>
            <a:pPr marL="0" indent="0" eaLnBrk="1" hangingPunct="1">
              <a:buFontTx/>
              <a:buNone/>
              <a:defRPr/>
            </a:pPr>
            <a:endParaRPr lang="en-US" dirty="0"/>
          </a:p>
          <a:p>
            <a:pPr eaLnBrk="1" hangingPunct="1">
              <a:defRPr/>
            </a:pPr>
            <a:r>
              <a:rPr lang="en-US" b="1" dirty="0" smtClean="0"/>
              <a:t>Are </a:t>
            </a:r>
            <a:r>
              <a:rPr lang="en-US" b="1" dirty="0"/>
              <a:t>you in need of housing?</a:t>
            </a:r>
          </a:p>
          <a:p>
            <a:pPr eaLnBrk="1" hangingPunct="1">
              <a:defRPr/>
            </a:pPr>
            <a:r>
              <a:rPr lang="en-US" b="1" dirty="0"/>
              <a:t>Do you know of someone who needs help with their utilities?</a:t>
            </a:r>
          </a:p>
          <a:p>
            <a:pPr eaLnBrk="1" hangingPunct="1">
              <a:defRPr/>
            </a:pPr>
            <a:r>
              <a:rPr lang="en-US" b="1" dirty="0"/>
              <a:t>Do you need other information?</a:t>
            </a:r>
          </a:p>
          <a:p>
            <a:pPr eaLnBrk="1" hangingPunct="1">
              <a:buFontTx/>
              <a:buNone/>
              <a:defRPr/>
            </a:pPr>
            <a:endParaRPr lang="en-US" b="1" dirty="0"/>
          </a:p>
          <a:p>
            <a:pPr eaLnBrk="1" hangingPunct="1">
              <a:buFontTx/>
              <a:buNone/>
              <a:defRPr/>
            </a:pPr>
            <a:r>
              <a:rPr lang="en-US" b="1" dirty="0"/>
              <a:t>Ask Customer Services </a:t>
            </a:r>
            <a:r>
              <a:rPr lang="en-US" b="1" dirty="0" smtClean="0"/>
              <a:t>for a list of resources</a:t>
            </a:r>
            <a:endParaRPr lang="en-US" b="1" dirty="0"/>
          </a:p>
          <a:p>
            <a:pPr eaLnBrk="1" hangingPunct="1">
              <a:buFontTx/>
              <a:buNone/>
              <a:defRPr/>
            </a:pPr>
            <a:endParaRPr lang="en-US" sz="1200" dirty="0"/>
          </a:p>
          <a:p>
            <a:pPr eaLnBrk="1" hangingPunct="1">
              <a:buFontTx/>
              <a:buNone/>
              <a:defRPr/>
            </a:pPr>
            <a:endParaRPr lang="en-US" sz="1200" dirty="0"/>
          </a:p>
          <a:p>
            <a:pPr eaLnBrk="1" hangingPunct="1">
              <a:buFontTx/>
              <a:buNone/>
              <a:defRPr/>
            </a:pPr>
            <a:endParaRPr lang="en-US" sz="1200" dirty="0"/>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70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0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0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0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0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0" grpId="0" autoUpdateAnimBg="0"/>
      <p:bldP spid="57037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4000" b="1" smtClean="0">
                <a:ea typeface="ＭＳ Ｐゴシック"/>
                <a:cs typeface="ＭＳ Ｐゴシック"/>
              </a:rPr>
              <a:t>NO PRIMARY CARE DOCTOR?</a:t>
            </a:r>
          </a:p>
        </p:txBody>
      </p:sp>
      <p:sp>
        <p:nvSpPr>
          <p:cNvPr id="32770" name="Content Placeholder 2"/>
          <p:cNvSpPr>
            <a:spLocks noGrp="1"/>
          </p:cNvSpPr>
          <p:nvPr>
            <p:ph idx="1"/>
          </p:nvPr>
        </p:nvSpPr>
        <p:spPr/>
        <p:txBody>
          <a:bodyPr/>
          <a:lstStyle/>
          <a:p>
            <a:pPr marL="0" indent="0" eaLnBrk="1" hangingPunct="1">
              <a:buFontTx/>
              <a:buNone/>
            </a:pPr>
            <a:r>
              <a:rPr lang="en-US" sz="4000" b="1" dirty="0" smtClean="0">
                <a:ea typeface="ＭＳ Ｐゴシック"/>
                <a:cs typeface="ＭＳ Ｐゴシック"/>
              </a:rPr>
              <a:t> NO INSURANCE?</a:t>
            </a:r>
          </a:p>
          <a:p>
            <a:pPr marL="0" indent="0" eaLnBrk="1" hangingPunct="1">
              <a:buFontTx/>
              <a:buNone/>
            </a:pPr>
            <a:endParaRPr lang="en-US" dirty="0" smtClean="0">
              <a:ea typeface="ＭＳ Ｐゴシック"/>
              <a:cs typeface="ＭＳ Ｐゴシック"/>
            </a:endParaRPr>
          </a:p>
          <a:p>
            <a:pPr marL="0" indent="0" algn="ctr" eaLnBrk="1" hangingPunct="1">
              <a:buFontTx/>
              <a:buNone/>
            </a:pPr>
            <a:r>
              <a:rPr lang="en-US" b="1" dirty="0" smtClean="0">
                <a:ea typeface="ＭＳ Ｐゴシック"/>
                <a:cs typeface="ＭＳ Ｐゴシック"/>
              </a:rPr>
              <a:t>Contact:</a:t>
            </a:r>
          </a:p>
          <a:p>
            <a:pPr marL="0" indent="0" algn="ctr" eaLnBrk="1" hangingPunct="1">
              <a:buFontTx/>
              <a:buNone/>
            </a:pPr>
            <a:r>
              <a:rPr lang="en-US" b="1" dirty="0" smtClean="0">
                <a:ea typeface="ＭＳ Ｐゴシック"/>
                <a:cs typeface="ＭＳ Ｐゴシック"/>
              </a:rPr>
              <a:t>The Family Medical Center</a:t>
            </a:r>
          </a:p>
          <a:p>
            <a:pPr marL="0" indent="0" algn="ctr" eaLnBrk="1" hangingPunct="1">
              <a:buFontTx/>
              <a:buNone/>
            </a:pPr>
            <a:r>
              <a:rPr lang="en-US" b="1" dirty="0" smtClean="0">
                <a:ea typeface="ＭＳ Ｐゴシック"/>
                <a:cs typeface="ＭＳ Ｐゴシック"/>
              </a:rPr>
              <a:t>1200 N. Main Street, Adrian, MI 49221</a:t>
            </a:r>
          </a:p>
          <a:p>
            <a:pPr marL="0" indent="0" algn="ctr" eaLnBrk="1" hangingPunct="1">
              <a:buFontTx/>
              <a:buNone/>
            </a:pPr>
            <a:r>
              <a:rPr lang="en-US" b="1" dirty="0" smtClean="0">
                <a:ea typeface="ＭＳ Ｐゴシック"/>
                <a:cs typeface="ＭＳ Ｐゴシック"/>
              </a:rPr>
              <a:t>517.263.1800</a:t>
            </a:r>
          </a:p>
          <a:p>
            <a:pPr marL="0" indent="0" eaLnBrk="1" hangingPunct="1">
              <a:buFontTx/>
              <a:buNone/>
            </a:pPr>
            <a:endParaRPr lang="en-US" dirty="0"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2400" y="228600"/>
            <a:ext cx="8839200" cy="1066800"/>
          </a:xfrm>
        </p:spPr>
        <p:txBody>
          <a:bodyPr/>
          <a:lstStyle/>
          <a:p>
            <a:pPr eaLnBrk="1" hangingPunct="1"/>
            <a:r>
              <a:rPr lang="en-US" sz="5400" b="1" smtClean="0">
                <a:ea typeface="ＭＳ Ｐゴシック"/>
                <a:cs typeface="ＭＳ Ｐゴシック"/>
              </a:rPr>
              <a:t>MISSION STATEMENT</a:t>
            </a:r>
            <a:r>
              <a:rPr lang="en-US" sz="4000" b="1" smtClean="0">
                <a:ea typeface="ＭＳ Ｐゴシック"/>
                <a:cs typeface="ＭＳ Ｐゴシック"/>
              </a:rPr>
              <a:t/>
            </a:r>
            <a:br>
              <a:rPr lang="en-US" sz="4000" b="1" smtClean="0">
                <a:ea typeface="ＭＳ Ｐゴシック"/>
                <a:cs typeface="ＭＳ Ｐゴシック"/>
              </a:rPr>
            </a:br>
            <a:endParaRPr lang="en-US" sz="4000" smtClean="0">
              <a:ea typeface="ＭＳ Ｐゴシック"/>
              <a:cs typeface="ＭＳ Ｐゴシック"/>
            </a:endParaRPr>
          </a:p>
        </p:txBody>
      </p:sp>
      <p:sp>
        <p:nvSpPr>
          <p:cNvPr id="19458" name="Rectangle 3"/>
          <p:cNvSpPr>
            <a:spLocks noGrp="1" noChangeArrowheads="1"/>
          </p:cNvSpPr>
          <p:nvPr>
            <p:ph idx="1"/>
          </p:nvPr>
        </p:nvSpPr>
        <p:spPr/>
        <p:txBody>
          <a:bodyPr/>
          <a:lstStyle/>
          <a:p>
            <a:pPr algn="ctr" eaLnBrk="1" hangingPunct="1">
              <a:buFontTx/>
              <a:buNone/>
            </a:pPr>
            <a:endParaRPr lang="en-US" b="1" dirty="0" smtClean="0">
              <a:ea typeface="ＭＳ Ｐゴシック"/>
              <a:cs typeface="ＭＳ Ｐゴシック"/>
            </a:endParaRPr>
          </a:p>
          <a:p>
            <a:pPr algn="ctr" eaLnBrk="1" hangingPunct="1">
              <a:buFontTx/>
              <a:buNone/>
            </a:pPr>
            <a:endParaRPr lang="en-US" dirty="0" smtClean="0">
              <a:ea typeface="ＭＳ Ｐゴシック"/>
              <a:cs typeface="ＭＳ Ｐゴシック"/>
            </a:endParaRPr>
          </a:p>
          <a:p>
            <a:pPr algn="ctr" eaLnBrk="1" hangingPunct="1">
              <a:buFontTx/>
              <a:buNone/>
            </a:pPr>
            <a:r>
              <a:rPr lang="en-US" sz="3600" dirty="0" smtClean="0">
                <a:ea typeface="ＭＳ Ｐゴシック"/>
                <a:cs typeface="ＭＳ Ｐゴシック"/>
              </a:rPr>
              <a:t>“</a:t>
            </a:r>
            <a:r>
              <a:rPr lang="en-US" sz="3600" b="1" dirty="0" smtClean="0">
                <a:ea typeface="ＭＳ Ｐゴシック"/>
                <a:cs typeface="ＭＳ Ｐゴシック"/>
              </a:rPr>
              <a:t>To promote positive outcomes by creating a path to Resilience, Recovery, Wellness and Self-determination</a:t>
            </a:r>
            <a:r>
              <a:rPr lang="en-US" sz="3600" dirty="0" smtClean="0">
                <a:ea typeface="ＭＳ Ｐゴシック"/>
                <a:cs typeface="ＭＳ Ｐゴシック"/>
              </a:rPr>
              <a:t>." </a:t>
            </a:r>
          </a:p>
          <a:p>
            <a:pPr algn="ctr" eaLnBrk="1" hangingPunct="1">
              <a:buFontTx/>
              <a:buNone/>
            </a:pPr>
            <a:endParaRPr lang="en-US" dirty="0"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5400" b="1" smtClean="0">
                <a:ea typeface="ＭＳ Ｐゴシック"/>
                <a:cs typeface="ＭＳ Ｐゴシック"/>
              </a:rPr>
              <a:t>SUICIDE PREVENTION</a:t>
            </a:r>
          </a:p>
        </p:txBody>
      </p:sp>
      <p:sp>
        <p:nvSpPr>
          <p:cNvPr id="136195" name="Rectangle 3"/>
          <p:cNvSpPr>
            <a:spLocks noGrp="1" noChangeArrowheads="1"/>
          </p:cNvSpPr>
          <p:nvPr>
            <p:ph idx="1"/>
          </p:nvPr>
        </p:nvSpPr>
        <p:spPr/>
        <p:txBody>
          <a:bodyPr/>
          <a:lstStyle/>
          <a:p>
            <a:pPr algn="ctr" eaLnBrk="1" hangingPunct="1">
              <a:lnSpc>
                <a:spcPct val="80000"/>
              </a:lnSpc>
              <a:buFontTx/>
              <a:buNone/>
            </a:pPr>
            <a:endParaRPr lang="en-US" sz="500" smtClean="0">
              <a:ea typeface="ＭＳ Ｐゴシック"/>
              <a:cs typeface="ＭＳ Ｐゴシック"/>
            </a:endParaRPr>
          </a:p>
          <a:p>
            <a:pPr eaLnBrk="1" hangingPunct="1">
              <a:lnSpc>
                <a:spcPct val="80000"/>
              </a:lnSpc>
            </a:pPr>
            <a:endParaRPr lang="en-US" sz="500" b="1" smtClean="0">
              <a:ea typeface="ＭＳ Ｐゴシック"/>
              <a:cs typeface="ＭＳ Ｐゴシック"/>
            </a:endParaRPr>
          </a:p>
          <a:p>
            <a:pPr algn="ctr" eaLnBrk="1" hangingPunct="1">
              <a:lnSpc>
                <a:spcPct val="80000"/>
              </a:lnSpc>
              <a:buFontTx/>
              <a:buNone/>
            </a:pPr>
            <a:endParaRPr lang="en-US" sz="2000" smtClean="0">
              <a:ea typeface="ＭＳ Ｐゴシック"/>
              <a:cs typeface="ＭＳ Ｐゴシック"/>
            </a:endParaRPr>
          </a:p>
          <a:p>
            <a:pPr algn="ctr" eaLnBrk="1" hangingPunct="1">
              <a:lnSpc>
                <a:spcPct val="80000"/>
              </a:lnSpc>
              <a:buFontTx/>
              <a:buNone/>
            </a:pPr>
            <a:r>
              <a:rPr lang="en-US" sz="800" smtClean="0">
                <a:ea typeface="ＭＳ Ｐゴシック"/>
                <a:cs typeface="ＭＳ Ｐゴシック"/>
              </a:rPr>
              <a:t> </a:t>
            </a:r>
          </a:p>
          <a:p>
            <a:pPr algn="ctr" eaLnBrk="1" hangingPunct="1">
              <a:lnSpc>
                <a:spcPct val="80000"/>
              </a:lnSpc>
              <a:buFontTx/>
              <a:buNone/>
            </a:pPr>
            <a:r>
              <a:rPr lang="en-US" sz="4400" b="1" smtClean="0">
                <a:ea typeface="ＭＳ Ｐゴシック"/>
                <a:cs typeface="ＭＳ Ｐゴシック"/>
              </a:rPr>
              <a:t>Thoughts of Suicide?</a:t>
            </a:r>
          </a:p>
          <a:p>
            <a:pPr algn="ctr" eaLnBrk="1" hangingPunct="1">
              <a:lnSpc>
                <a:spcPct val="80000"/>
              </a:lnSpc>
              <a:buFontTx/>
              <a:buNone/>
            </a:pPr>
            <a:r>
              <a:rPr lang="en-US" sz="3600" b="1" smtClean="0">
                <a:ea typeface="ＭＳ Ｐゴシック"/>
                <a:cs typeface="ＭＳ Ｐゴシック"/>
              </a:rPr>
              <a:t> </a:t>
            </a:r>
          </a:p>
          <a:p>
            <a:pPr algn="ctr" eaLnBrk="1" hangingPunct="1">
              <a:lnSpc>
                <a:spcPct val="80000"/>
              </a:lnSpc>
              <a:buFontTx/>
              <a:buNone/>
            </a:pPr>
            <a:r>
              <a:rPr lang="en-US" sz="3600" b="1" smtClean="0">
                <a:ea typeface="ＭＳ Ｐゴシック"/>
                <a:cs typeface="ＭＳ Ｐゴシック"/>
              </a:rPr>
              <a:t>Crisis hotlines are available at:</a:t>
            </a:r>
          </a:p>
          <a:p>
            <a:pPr algn="ctr" eaLnBrk="1" hangingPunct="1">
              <a:lnSpc>
                <a:spcPct val="80000"/>
              </a:lnSpc>
              <a:buFontTx/>
              <a:buNone/>
            </a:pPr>
            <a:r>
              <a:rPr lang="en-US" sz="3600" b="1" smtClean="0">
                <a:ea typeface="ＭＳ Ｐゴシック"/>
                <a:cs typeface="ＭＳ Ｐゴシック"/>
              </a:rPr>
              <a:t> </a:t>
            </a:r>
          </a:p>
          <a:p>
            <a:pPr algn="ctr" eaLnBrk="1" hangingPunct="1">
              <a:lnSpc>
                <a:spcPct val="80000"/>
              </a:lnSpc>
              <a:buFontTx/>
              <a:buNone/>
            </a:pPr>
            <a:r>
              <a:rPr lang="en-US" sz="3600" b="1" smtClean="0">
                <a:ea typeface="ＭＳ Ｐゴシック"/>
                <a:cs typeface="ＭＳ Ｐゴシック"/>
              </a:rPr>
              <a:t>1-800-273-8255</a:t>
            </a:r>
          </a:p>
          <a:p>
            <a:pPr algn="ctr" eaLnBrk="1" hangingPunct="1">
              <a:lnSpc>
                <a:spcPct val="80000"/>
              </a:lnSpc>
              <a:buFontTx/>
              <a:buNone/>
            </a:pPr>
            <a:r>
              <a:rPr lang="en-US" sz="3600" b="1" smtClean="0">
                <a:ea typeface="ＭＳ Ｐゴシック"/>
                <a:cs typeface="ＭＳ Ｐゴシック"/>
              </a:rPr>
              <a:t>or     </a:t>
            </a:r>
          </a:p>
          <a:p>
            <a:pPr algn="ctr" eaLnBrk="1" hangingPunct="1">
              <a:lnSpc>
                <a:spcPct val="80000"/>
              </a:lnSpc>
              <a:buFontTx/>
              <a:buNone/>
            </a:pPr>
            <a:r>
              <a:rPr lang="en-US" sz="3600" b="1" smtClean="0">
                <a:ea typeface="ＭＳ Ｐゴシック"/>
                <a:cs typeface="ＭＳ Ｐゴシック"/>
              </a:rPr>
              <a:t>1-800-784-2433</a:t>
            </a:r>
          </a:p>
          <a:p>
            <a:pPr eaLnBrk="1" hangingPunct="1">
              <a:lnSpc>
                <a:spcPct val="80000"/>
              </a:lnSpc>
              <a:buFontTx/>
              <a:buNone/>
            </a:pPr>
            <a:r>
              <a:rPr lang="en-US" sz="800" smtClean="0">
                <a:ea typeface="ＭＳ Ｐゴシック"/>
                <a:cs typeface="ＭＳ Ｐゴシック"/>
              </a:rPr>
              <a:t> </a:t>
            </a:r>
          </a:p>
          <a:p>
            <a:pPr eaLnBrk="1" hangingPunct="1">
              <a:lnSpc>
                <a:spcPct val="80000"/>
              </a:lnSpc>
              <a:buFontTx/>
              <a:buNone/>
            </a:pPr>
            <a:endParaRPr lang="en-US" sz="800" smtClean="0">
              <a:ea typeface="ＭＳ Ｐゴシック"/>
              <a:cs typeface="ＭＳ Ｐゴシック"/>
            </a:endParaRPr>
          </a:p>
          <a:p>
            <a:pPr algn="ctr" eaLnBrk="1" hangingPunct="1">
              <a:lnSpc>
                <a:spcPct val="80000"/>
              </a:lnSpc>
              <a:buFontTx/>
              <a:buNone/>
            </a:pPr>
            <a:endParaRPr lang="en-US" sz="500" smtClean="0">
              <a:ea typeface="ＭＳ Ｐゴシック"/>
              <a:cs typeface="ＭＳ Ｐゴシック"/>
            </a:endParaRPr>
          </a:p>
        </p:txBody>
      </p:sp>
      <p:pic>
        <p:nvPicPr>
          <p:cNvPr id="34819" name="Picture 4" descr="ylwrbntop"/>
          <p:cNvPicPr>
            <a:picLocks noChangeAspect="1" noChangeArrowheads="1"/>
          </p:cNvPicPr>
          <p:nvPr/>
        </p:nvPicPr>
        <p:blipFill>
          <a:blip r:embed="rId2" cstate="print"/>
          <a:srcRect/>
          <a:stretch>
            <a:fillRect/>
          </a:stretch>
        </p:blipFill>
        <p:spPr bwMode="auto">
          <a:xfrm rot="1679995">
            <a:off x="7466013" y="4319588"/>
            <a:ext cx="1327150" cy="182880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6195">
                                            <p:txEl>
                                              <p:pRg st="3" end="3"/>
                                            </p:txEl>
                                          </p:spTgt>
                                        </p:tgtEl>
                                        <p:attrNameLst>
                                          <p:attrName>style.visibility</p:attrName>
                                        </p:attrNameLst>
                                      </p:cBhvr>
                                      <p:to>
                                        <p:strVal val="visible"/>
                                      </p:to>
                                    </p:set>
                                    <p:anim calcmode="lin" valueType="num">
                                      <p:cBhvr>
                                        <p:cTn id="7" dur="1000" fill="hold"/>
                                        <p:tgtEl>
                                          <p:spTgt spid="136195">
                                            <p:txEl>
                                              <p:pRg st="3" end="3"/>
                                            </p:txEl>
                                          </p:spTgt>
                                        </p:tgtEl>
                                        <p:attrNameLst>
                                          <p:attrName>ppt_w</p:attrName>
                                        </p:attrNameLst>
                                      </p:cBhvr>
                                      <p:tavLst>
                                        <p:tav tm="0">
                                          <p:val>
                                            <p:strVal val="#ppt_w+.3"/>
                                          </p:val>
                                        </p:tav>
                                        <p:tav tm="100000">
                                          <p:val>
                                            <p:strVal val="#ppt_w"/>
                                          </p:val>
                                        </p:tav>
                                      </p:tavLst>
                                    </p:anim>
                                    <p:anim calcmode="lin" valueType="num">
                                      <p:cBhvr>
                                        <p:cTn id="8" dur="1000" fill="hold"/>
                                        <p:tgtEl>
                                          <p:spTgt spid="136195">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136195">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6195">
                                            <p:txEl>
                                              <p:pRg st="4" end="4"/>
                                            </p:txEl>
                                          </p:spTgt>
                                        </p:tgtEl>
                                        <p:attrNameLst>
                                          <p:attrName>style.visibility</p:attrName>
                                        </p:attrNameLst>
                                      </p:cBhvr>
                                      <p:to>
                                        <p:strVal val="visible"/>
                                      </p:to>
                                    </p:set>
                                    <p:anim calcmode="lin" valueType="num">
                                      <p:cBhvr>
                                        <p:cTn id="14" dur="1000" fill="hold"/>
                                        <p:tgtEl>
                                          <p:spTgt spid="136195">
                                            <p:txEl>
                                              <p:pRg st="4" end="4"/>
                                            </p:txEl>
                                          </p:spTgt>
                                        </p:tgtEl>
                                        <p:attrNameLst>
                                          <p:attrName>ppt_w</p:attrName>
                                        </p:attrNameLst>
                                      </p:cBhvr>
                                      <p:tavLst>
                                        <p:tav tm="0">
                                          <p:val>
                                            <p:strVal val="#ppt_w+.3"/>
                                          </p:val>
                                        </p:tav>
                                        <p:tav tm="100000">
                                          <p:val>
                                            <p:strVal val="#ppt_w"/>
                                          </p:val>
                                        </p:tav>
                                      </p:tavLst>
                                    </p:anim>
                                    <p:anim calcmode="lin" valueType="num">
                                      <p:cBhvr>
                                        <p:cTn id="15" dur="1000" fill="hold"/>
                                        <p:tgtEl>
                                          <p:spTgt spid="136195">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136195">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6195">
                                            <p:txEl>
                                              <p:pRg st="5" end="5"/>
                                            </p:txEl>
                                          </p:spTgt>
                                        </p:tgtEl>
                                        <p:attrNameLst>
                                          <p:attrName>style.visibility</p:attrName>
                                        </p:attrNameLst>
                                      </p:cBhvr>
                                      <p:to>
                                        <p:strVal val="visible"/>
                                      </p:to>
                                    </p:set>
                                    <p:anim calcmode="lin" valueType="num">
                                      <p:cBhvr>
                                        <p:cTn id="21" dur="1000" fill="hold"/>
                                        <p:tgtEl>
                                          <p:spTgt spid="136195">
                                            <p:txEl>
                                              <p:pRg st="5" end="5"/>
                                            </p:txEl>
                                          </p:spTgt>
                                        </p:tgtEl>
                                        <p:attrNameLst>
                                          <p:attrName>ppt_w</p:attrName>
                                        </p:attrNameLst>
                                      </p:cBhvr>
                                      <p:tavLst>
                                        <p:tav tm="0">
                                          <p:val>
                                            <p:strVal val="#ppt_w+.3"/>
                                          </p:val>
                                        </p:tav>
                                        <p:tav tm="100000">
                                          <p:val>
                                            <p:strVal val="#ppt_w"/>
                                          </p:val>
                                        </p:tav>
                                      </p:tavLst>
                                    </p:anim>
                                    <p:anim calcmode="lin" valueType="num">
                                      <p:cBhvr>
                                        <p:cTn id="22" dur="1000" fill="hold"/>
                                        <p:tgtEl>
                                          <p:spTgt spid="136195">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136195">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6195">
                                            <p:txEl>
                                              <p:pRg st="6" end="6"/>
                                            </p:txEl>
                                          </p:spTgt>
                                        </p:tgtEl>
                                        <p:attrNameLst>
                                          <p:attrName>style.visibility</p:attrName>
                                        </p:attrNameLst>
                                      </p:cBhvr>
                                      <p:to>
                                        <p:strVal val="visible"/>
                                      </p:to>
                                    </p:set>
                                    <p:anim calcmode="lin" valueType="num">
                                      <p:cBhvr>
                                        <p:cTn id="28" dur="1000" fill="hold"/>
                                        <p:tgtEl>
                                          <p:spTgt spid="136195">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136195">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136195">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6195">
                                            <p:txEl>
                                              <p:pRg st="7" end="7"/>
                                            </p:txEl>
                                          </p:spTgt>
                                        </p:tgtEl>
                                        <p:attrNameLst>
                                          <p:attrName>style.visibility</p:attrName>
                                        </p:attrNameLst>
                                      </p:cBhvr>
                                      <p:to>
                                        <p:strVal val="visible"/>
                                      </p:to>
                                    </p:set>
                                    <p:anim calcmode="lin" valueType="num">
                                      <p:cBhvr>
                                        <p:cTn id="35" dur="1000" fill="hold"/>
                                        <p:tgtEl>
                                          <p:spTgt spid="136195">
                                            <p:txEl>
                                              <p:pRg st="7" end="7"/>
                                            </p:txEl>
                                          </p:spTgt>
                                        </p:tgtEl>
                                        <p:attrNameLst>
                                          <p:attrName>ppt_w</p:attrName>
                                        </p:attrNameLst>
                                      </p:cBhvr>
                                      <p:tavLst>
                                        <p:tav tm="0">
                                          <p:val>
                                            <p:strVal val="#ppt_w+.3"/>
                                          </p:val>
                                        </p:tav>
                                        <p:tav tm="100000">
                                          <p:val>
                                            <p:strVal val="#ppt_w"/>
                                          </p:val>
                                        </p:tav>
                                      </p:tavLst>
                                    </p:anim>
                                    <p:anim calcmode="lin" valueType="num">
                                      <p:cBhvr>
                                        <p:cTn id="36" dur="1000" fill="hold"/>
                                        <p:tgtEl>
                                          <p:spTgt spid="136195">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13619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6195">
                                            <p:txEl>
                                              <p:pRg st="8" end="8"/>
                                            </p:txEl>
                                          </p:spTgt>
                                        </p:tgtEl>
                                        <p:attrNameLst>
                                          <p:attrName>style.visibility</p:attrName>
                                        </p:attrNameLst>
                                      </p:cBhvr>
                                      <p:to>
                                        <p:strVal val="visible"/>
                                      </p:to>
                                    </p:set>
                                    <p:anim calcmode="lin" valueType="num">
                                      <p:cBhvr>
                                        <p:cTn id="42" dur="1000" fill="hold"/>
                                        <p:tgtEl>
                                          <p:spTgt spid="136195">
                                            <p:txEl>
                                              <p:pRg st="8" end="8"/>
                                            </p:txEl>
                                          </p:spTgt>
                                        </p:tgtEl>
                                        <p:attrNameLst>
                                          <p:attrName>ppt_w</p:attrName>
                                        </p:attrNameLst>
                                      </p:cBhvr>
                                      <p:tavLst>
                                        <p:tav tm="0">
                                          <p:val>
                                            <p:strVal val="#ppt_w+.3"/>
                                          </p:val>
                                        </p:tav>
                                        <p:tav tm="100000">
                                          <p:val>
                                            <p:strVal val="#ppt_w"/>
                                          </p:val>
                                        </p:tav>
                                      </p:tavLst>
                                    </p:anim>
                                    <p:anim calcmode="lin" valueType="num">
                                      <p:cBhvr>
                                        <p:cTn id="43" dur="1000" fill="hold"/>
                                        <p:tgtEl>
                                          <p:spTgt spid="136195">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136195">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6195">
                                            <p:txEl>
                                              <p:pRg st="9" end="9"/>
                                            </p:txEl>
                                          </p:spTgt>
                                        </p:tgtEl>
                                        <p:attrNameLst>
                                          <p:attrName>style.visibility</p:attrName>
                                        </p:attrNameLst>
                                      </p:cBhvr>
                                      <p:to>
                                        <p:strVal val="visible"/>
                                      </p:to>
                                    </p:set>
                                    <p:anim calcmode="lin" valueType="num">
                                      <p:cBhvr>
                                        <p:cTn id="49" dur="1000" fill="hold"/>
                                        <p:tgtEl>
                                          <p:spTgt spid="136195">
                                            <p:txEl>
                                              <p:pRg st="9" end="9"/>
                                            </p:txEl>
                                          </p:spTgt>
                                        </p:tgtEl>
                                        <p:attrNameLst>
                                          <p:attrName>ppt_w</p:attrName>
                                        </p:attrNameLst>
                                      </p:cBhvr>
                                      <p:tavLst>
                                        <p:tav tm="0">
                                          <p:val>
                                            <p:strVal val="#ppt_w+.3"/>
                                          </p:val>
                                        </p:tav>
                                        <p:tav tm="100000">
                                          <p:val>
                                            <p:strVal val="#ppt_w"/>
                                          </p:val>
                                        </p:tav>
                                      </p:tavLst>
                                    </p:anim>
                                    <p:anim calcmode="lin" valueType="num">
                                      <p:cBhvr>
                                        <p:cTn id="50" dur="1000" fill="hold"/>
                                        <p:tgtEl>
                                          <p:spTgt spid="136195">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136195">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36195">
                                            <p:txEl>
                                              <p:pRg st="10" end="10"/>
                                            </p:txEl>
                                          </p:spTgt>
                                        </p:tgtEl>
                                        <p:attrNameLst>
                                          <p:attrName>style.visibility</p:attrName>
                                        </p:attrNameLst>
                                      </p:cBhvr>
                                      <p:to>
                                        <p:strVal val="visible"/>
                                      </p:to>
                                    </p:set>
                                    <p:anim calcmode="lin" valueType="num">
                                      <p:cBhvr>
                                        <p:cTn id="56" dur="1000" fill="hold"/>
                                        <p:tgtEl>
                                          <p:spTgt spid="136195">
                                            <p:txEl>
                                              <p:pRg st="10" end="10"/>
                                            </p:txEl>
                                          </p:spTgt>
                                        </p:tgtEl>
                                        <p:attrNameLst>
                                          <p:attrName>ppt_w</p:attrName>
                                        </p:attrNameLst>
                                      </p:cBhvr>
                                      <p:tavLst>
                                        <p:tav tm="0">
                                          <p:val>
                                            <p:strVal val="#ppt_w+.3"/>
                                          </p:val>
                                        </p:tav>
                                        <p:tav tm="100000">
                                          <p:val>
                                            <p:strVal val="#ppt_w"/>
                                          </p:val>
                                        </p:tav>
                                      </p:tavLst>
                                    </p:anim>
                                    <p:anim calcmode="lin" valueType="num">
                                      <p:cBhvr>
                                        <p:cTn id="57" dur="1000" fill="hold"/>
                                        <p:tgtEl>
                                          <p:spTgt spid="136195">
                                            <p:txEl>
                                              <p:pRg st="10" end="10"/>
                                            </p:txEl>
                                          </p:spTgt>
                                        </p:tgtEl>
                                        <p:attrNameLst>
                                          <p:attrName>ppt_h</p:attrName>
                                        </p:attrNameLst>
                                      </p:cBhvr>
                                      <p:tavLst>
                                        <p:tav tm="0">
                                          <p:val>
                                            <p:strVal val="#ppt_h"/>
                                          </p:val>
                                        </p:tav>
                                        <p:tav tm="100000">
                                          <p:val>
                                            <p:strVal val="#ppt_h"/>
                                          </p:val>
                                        </p:tav>
                                      </p:tavLst>
                                    </p:anim>
                                    <p:animEffect transition="in" filter="fade">
                                      <p:cBhvr>
                                        <p:cTn id="58" dur="1000"/>
                                        <p:tgtEl>
                                          <p:spTgt spid="136195">
                                            <p:txEl>
                                              <p:pRg st="10" end="1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6195">
                                            <p:txEl>
                                              <p:pRg st="11" end="11"/>
                                            </p:txEl>
                                          </p:spTgt>
                                        </p:tgtEl>
                                        <p:attrNameLst>
                                          <p:attrName>style.visibility</p:attrName>
                                        </p:attrNameLst>
                                      </p:cBhvr>
                                      <p:to>
                                        <p:strVal val="visible"/>
                                      </p:to>
                                    </p:set>
                                    <p:anim calcmode="lin" valueType="num">
                                      <p:cBhvr>
                                        <p:cTn id="63" dur="1000" fill="hold"/>
                                        <p:tgtEl>
                                          <p:spTgt spid="136195">
                                            <p:txEl>
                                              <p:pRg st="11" end="11"/>
                                            </p:txEl>
                                          </p:spTgt>
                                        </p:tgtEl>
                                        <p:attrNameLst>
                                          <p:attrName>ppt_w</p:attrName>
                                        </p:attrNameLst>
                                      </p:cBhvr>
                                      <p:tavLst>
                                        <p:tav tm="0">
                                          <p:val>
                                            <p:strVal val="#ppt_w+.3"/>
                                          </p:val>
                                        </p:tav>
                                        <p:tav tm="100000">
                                          <p:val>
                                            <p:strVal val="#ppt_w"/>
                                          </p:val>
                                        </p:tav>
                                      </p:tavLst>
                                    </p:anim>
                                    <p:anim calcmode="lin" valueType="num">
                                      <p:cBhvr>
                                        <p:cTn id="64" dur="1000" fill="hold"/>
                                        <p:tgtEl>
                                          <p:spTgt spid="136195">
                                            <p:txEl>
                                              <p:pRg st="11" end="11"/>
                                            </p:txEl>
                                          </p:spTgt>
                                        </p:tgtEl>
                                        <p:attrNameLst>
                                          <p:attrName>ppt_h</p:attrName>
                                        </p:attrNameLst>
                                      </p:cBhvr>
                                      <p:tavLst>
                                        <p:tav tm="0">
                                          <p:val>
                                            <p:strVal val="#ppt_h"/>
                                          </p:val>
                                        </p:tav>
                                        <p:tav tm="100000">
                                          <p:val>
                                            <p:strVal val="#ppt_h"/>
                                          </p:val>
                                        </p:tav>
                                      </p:tavLst>
                                    </p:anim>
                                    <p:animEffect transition="in" filter="fade">
                                      <p:cBhvr>
                                        <p:cTn id="65" dur="1000"/>
                                        <p:tgtEl>
                                          <p:spTgt spid="1361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152400"/>
            <a:ext cx="8534400" cy="762000"/>
          </a:xfrm>
        </p:spPr>
        <p:txBody>
          <a:bodyPr/>
          <a:lstStyle/>
          <a:p>
            <a:pPr eaLnBrk="1" hangingPunct="1"/>
            <a:r>
              <a:rPr lang="en-US" sz="5400" b="1" smtClean="0">
                <a:solidFill>
                  <a:srgbClr val="FFFFFF"/>
                </a:solidFill>
                <a:ea typeface="ＭＳ Ｐゴシック"/>
                <a:cs typeface="ＭＳ Ｐゴシック"/>
              </a:rPr>
              <a:t>HELPLINE</a:t>
            </a:r>
            <a:r>
              <a:rPr lang="en-US" sz="5400" b="1" smtClean="0">
                <a:solidFill>
                  <a:srgbClr val="080808"/>
                </a:solidFill>
                <a:ea typeface="ＭＳ Ｐゴシック"/>
                <a:cs typeface="ＭＳ Ｐゴシック"/>
              </a:rPr>
              <a:t> </a:t>
            </a:r>
            <a:r>
              <a:rPr lang="en-US" sz="5400" b="1" smtClean="0">
                <a:solidFill>
                  <a:schemeClr val="bg1"/>
                </a:solidFill>
                <a:ea typeface="ＭＳ Ｐゴシック"/>
                <a:cs typeface="ＭＳ Ｐゴシック"/>
              </a:rPr>
              <a:t>ESPANOL</a:t>
            </a:r>
          </a:p>
        </p:txBody>
      </p:sp>
      <p:sp>
        <p:nvSpPr>
          <p:cNvPr id="134147" name="Rectangle 3"/>
          <p:cNvSpPr>
            <a:spLocks noGrp="1" noChangeArrowheads="1"/>
          </p:cNvSpPr>
          <p:nvPr>
            <p:ph type="body" sz="half" idx="1"/>
          </p:nvPr>
        </p:nvSpPr>
        <p:spPr>
          <a:xfrm>
            <a:off x="1066800" y="1295400"/>
            <a:ext cx="8077200" cy="1447800"/>
          </a:xfrm>
        </p:spPr>
        <p:txBody>
          <a:bodyPr/>
          <a:lstStyle/>
          <a:p>
            <a:pPr marL="0" indent="0" eaLnBrk="1" hangingPunct="1">
              <a:lnSpc>
                <a:spcPct val="80000"/>
              </a:lnSpc>
              <a:buFontTx/>
              <a:buNone/>
              <a:defRPr/>
            </a:pPr>
            <a:r>
              <a:rPr lang="es-HN" sz="1800" b="1" dirty="0"/>
              <a:t>¿No te alcanza el dinero  para comprar comida para ti y tu familia</a:t>
            </a:r>
            <a:r>
              <a:rPr lang="es-HN" sz="1800" b="1" dirty="0" smtClean="0"/>
              <a:t>?</a:t>
            </a:r>
          </a:p>
          <a:p>
            <a:pPr marL="0" indent="0" eaLnBrk="1" hangingPunct="1">
              <a:lnSpc>
                <a:spcPct val="80000"/>
              </a:lnSpc>
              <a:buFontTx/>
              <a:buNone/>
              <a:defRPr/>
            </a:pPr>
            <a:r>
              <a:rPr lang="es-HN" sz="1800" b="1" dirty="0" smtClean="0"/>
              <a:t>…</a:t>
            </a:r>
            <a:r>
              <a:rPr lang="es-HN" sz="1800" b="1" dirty="0"/>
              <a:t>no te preocupes</a:t>
            </a:r>
            <a:endParaRPr lang="es-HN" sz="1800" dirty="0"/>
          </a:p>
          <a:p>
            <a:pPr marL="0" indent="0" algn="ctr" eaLnBrk="1" hangingPunct="1">
              <a:lnSpc>
                <a:spcPct val="80000"/>
              </a:lnSpc>
              <a:buFontTx/>
              <a:buNone/>
              <a:defRPr/>
            </a:pPr>
            <a:r>
              <a:rPr lang="es-HN" sz="2000" dirty="0"/>
              <a:t>Llámanos a la Línea de Ayuda para el Programa de Alimentos y Nutrición </a:t>
            </a:r>
          </a:p>
          <a:p>
            <a:pPr marL="0" indent="0" algn="ctr" eaLnBrk="1" hangingPunct="1">
              <a:lnSpc>
                <a:spcPct val="80000"/>
              </a:lnSpc>
              <a:buFontTx/>
              <a:buNone/>
              <a:defRPr/>
            </a:pPr>
            <a:r>
              <a:rPr lang="es-HN" sz="2000" dirty="0"/>
              <a:t>            	1-800- 481-4989  </a:t>
            </a:r>
            <a:r>
              <a:rPr lang="es-HN" sz="2000" dirty="0" smtClean="0"/>
              <a:t>www.foodstamphelp.org</a:t>
            </a:r>
            <a:endParaRPr lang="en-US" sz="2000" dirty="0"/>
          </a:p>
          <a:p>
            <a:pPr eaLnBrk="1" hangingPunct="1">
              <a:lnSpc>
                <a:spcPct val="80000"/>
              </a:lnSpc>
              <a:buFontTx/>
              <a:buNone/>
              <a:defRPr/>
            </a:pPr>
            <a:endParaRPr lang="en-US" sz="1800" dirty="0"/>
          </a:p>
          <a:p>
            <a:pPr eaLnBrk="1" hangingPunct="1">
              <a:lnSpc>
                <a:spcPct val="80000"/>
              </a:lnSpc>
              <a:buFontTx/>
              <a:buNone/>
              <a:defRPr/>
            </a:pPr>
            <a:r>
              <a:rPr lang="en-US" sz="2000" dirty="0"/>
              <a:t> </a:t>
            </a:r>
          </a:p>
          <a:p>
            <a:pPr eaLnBrk="1" hangingPunct="1">
              <a:lnSpc>
                <a:spcPct val="80000"/>
              </a:lnSpc>
              <a:buFontTx/>
              <a:buNone/>
              <a:defRPr/>
            </a:pPr>
            <a:endParaRPr lang="en-US" sz="2000" dirty="0"/>
          </a:p>
          <a:p>
            <a:pPr eaLnBrk="1" hangingPunct="1">
              <a:lnSpc>
                <a:spcPct val="80000"/>
              </a:lnSpc>
              <a:buFontTx/>
              <a:buNone/>
              <a:defRPr/>
            </a:pPr>
            <a:endParaRPr lang="en-US" sz="2000" dirty="0"/>
          </a:p>
          <a:p>
            <a:pPr algn="ctr" eaLnBrk="1" hangingPunct="1">
              <a:lnSpc>
                <a:spcPct val="80000"/>
              </a:lnSpc>
              <a:buFontTx/>
              <a:buNone/>
              <a:defRPr/>
            </a:pPr>
            <a:endParaRPr lang="en-US" sz="2000" dirty="0"/>
          </a:p>
        </p:txBody>
      </p:sp>
      <p:pic>
        <p:nvPicPr>
          <p:cNvPr id="35843" name="Picture 6"/>
          <p:cNvPicPr>
            <a:picLocks noChangeAspect="1" noChangeArrowheads="1"/>
          </p:cNvPicPr>
          <p:nvPr/>
        </p:nvPicPr>
        <p:blipFill>
          <a:blip r:embed="rId2" cstate="print">
            <a:grayscl/>
          </a:blip>
          <a:srcRect/>
          <a:stretch>
            <a:fillRect/>
          </a:stretch>
        </p:blipFill>
        <p:spPr bwMode="auto">
          <a:xfrm>
            <a:off x="228600" y="1200150"/>
            <a:ext cx="762000" cy="952500"/>
          </a:xfrm>
          <a:prstGeom prst="rect">
            <a:avLst/>
          </a:prstGeom>
          <a:noFill/>
          <a:ln w="9525">
            <a:noFill/>
            <a:miter lim="800000"/>
            <a:headEnd/>
            <a:tailEnd/>
          </a:ln>
        </p:spPr>
      </p:pic>
      <p:sp>
        <p:nvSpPr>
          <p:cNvPr id="35844" name="Text Box 9"/>
          <p:cNvSpPr txBox="1">
            <a:spLocks noChangeArrowheads="1"/>
          </p:cNvSpPr>
          <p:nvPr/>
        </p:nvSpPr>
        <p:spPr bwMode="auto">
          <a:xfrm>
            <a:off x="957263" y="2743200"/>
            <a:ext cx="8186737" cy="3786188"/>
          </a:xfrm>
          <a:prstGeom prst="rect">
            <a:avLst/>
          </a:prstGeom>
          <a:noFill/>
          <a:ln w="9525">
            <a:noFill/>
            <a:miter lim="800000"/>
            <a:headEnd/>
            <a:tailEnd/>
          </a:ln>
        </p:spPr>
        <p:txBody>
          <a:bodyPr>
            <a:spAutoFit/>
          </a:bodyPr>
          <a:lstStyle/>
          <a:p>
            <a:pPr algn="ctr" eaLnBrk="0" hangingPunct="0"/>
            <a:r>
              <a:rPr lang="es-HN" sz="2400" b="1" i="0" dirty="0"/>
              <a:t>Te diremos si calificas para recibir una Tarjeta de Asistencia de Comida o Bridge </a:t>
            </a:r>
            <a:r>
              <a:rPr lang="es-HN" sz="2400" b="1" i="0" dirty="0" err="1"/>
              <a:t>Card</a:t>
            </a:r>
            <a:r>
              <a:rPr lang="es-HN" sz="2400" b="1" i="0" dirty="0"/>
              <a:t>.</a:t>
            </a:r>
          </a:p>
          <a:p>
            <a:pPr algn="ctr" eaLnBrk="0" hangingPunct="0"/>
            <a:r>
              <a:rPr lang="es-HN" sz="2400" b="1" i="0" dirty="0"/>
              <a:t>Nuestros servicios son gratis, la llamada es confidencial y puede ser en Español o Ingles.</a:t>
            </a:r>
          </a:p>
          <a:p>
            <a:pPr algn="ctr" eaLnBrk="0" hangingPunct="0"/>
            <a:r>
              <a:rPr lang="es-HN" sz="2400" b="1" i="0" dirty="0"/>
              <a:t> </a:t>
            </a:r>
          </a:p>
          <a:p>
            <a:pPr algn="ctr" eaLnBrk="0" hangingPunct="0"/>
            <a:r>
              <a:rPr lang="es-HN" sz="2400" b="1" i="0" dirty="0"/>
              <a:t>Michigan </a:t>
            </a:r>
            <a:r>
              <a:rPr lang="es-HN" sz="2400" b="1" i="0" dirty="0" err="1"/>
              <a:t>State</a:t>
            </a:r>
            <a:r>
              <a:rPr lang="es-HN" sz="2400" b="1" i="0" dirty="0"/>
              <a:t> </a:t>
            </a:r>
            <a:r>
              <a:rPr lang="es-HN" sz="2400" b="1" i="0" dirty="0" err="1"/>
              <a:t>University</a:t>
            </a:r>
            <a:r>
              <a:rPr lang="es-HN" sz="2400" b="1" i="0" dirty="0"/>
              <a:t> (MSUE) trabaja con la Línea de Ayuda para darte información de cómo:</a:t>
            </a:r>
          </a:p>
          <a:p>
            <a:pPr algn="ctr" eaLnBrk="0" hangingPunct="0"/>
            <a:r>
              <a:rPr lang="es-HN" sz="2400" b="1" i="0" dirty="0"/>
              <a:t>Comprar más alimentos con menos dinero.</a:t>
            </a:r>
          </a:p>
          <a:p>
            <a:pPr algn="ctr" eaLnBrk="0" hangingPunct="0"/>
            <a:r>
              <a:rPr lang="es-HN" sz="2400" b="1" i="0" dirty="0"/>
              <a:t>Preparar comidas fáciles y saludables para ti y tu familia</a:t>
            </a:r>
            <a:r>
              <a:rPr lang="es-HN" sz="2400" dirty="0"/>
              <a:t>. </a:t>
            </a:r>
            <a:endParaRPr lang="en-US" sz="2400" dirty="0"/>
          </a:p>
        </p:txBody>
      </p:sp>
    </p:spTree>
  </p:cSld>
  <p:clrMapOvr>
    <a:masterClrMapping/>
  </p:clrMapOvr>
  <p:transition spd="slow" advClick="0"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6200" y="76200"/>
            <a:ext cx="7200900" cy="990600"/>
          </a:xfrm>
        </p:spPr>
        <p:txBody>
          <a:bodyPr/>
          <a:lstStyle/>
          <a:p>
            <a:pPr eaLnBrk="1" hangingPunct="1"/>
            <a:r>
              <a:rPr lang="en-US" sz="5800" b="1" smtClean="0">
                <a:solidFill>
                  <a:srgbClr val="FFFFFF"/>
                </a:solidFill>
                <a:ea typeface="ＭＳ Ｐゴシック"/>
                <a:cs typeface="ＭＳ Ｐゴシック"/>
              </a:rPr>
              <a:t>HELPLINE</a:t>
            </a:r>
          </a:p>
        </p:txBody>
      </p:sp>
      <p:sp>
        <p:nvSpPr>
          <p:cNvPr id="132099" name="Rectangle 3"/>
          <p:cNvSpPr>
            <a:spLocks noGrp="1" noChangeArrowheads="1"/>
          </p:cNvSpPr>
          <p:nvPr>
            <p:ph type="body" sz="half" idx="1"/>
          </p:nvPr>
        </p:nvSpPr>
        <p:spPr>
          <a:xfrm>
            <a:off x="990600" y="1447800"/>
            <a:ext cx="7886700" cy="5410200"/>
          </a:xfrm>
        </p:spPr>
        <p:txBody>
          <a:bodyPr/>
          <a:lstStyle/>
          <a:p>
            <a:pPr algn="ctr" eaLnBrk="1" hangingPunct="1">
              <a:lnSpc>
                <a:spcPct val="90000"/>
              </a:lnSpc>
              <a:buFontTx/>
              <a:buNone/>
            </a:pPr>
            <a:r>
              <a:rPr lang="en-US" b="1" dirty="0" smtClean="0">
                <a:ea typeface="ＭＳ Ｐゴシック"/>
                <a:cs typeface="ＭＳ Ｐゴシック"/>
              </a:rPr>
              <a:t>Is your plate empty?</a:t>
            </a:r>
          </a:p>
          <a:p>
            <a:pPr algn="ctr" eaLnBrk="1" hangingPunct="1">
              <a:lnSpc>
                <a:spcPct val="90000"/>
              </a:lnSpc>
              <a:buFontTx/>
              <a:buNone/>
            </a:pPr>
            <a:endParaRPr lang="en-US" b="1" dirty="0" smtClean="0">
              <a:ea typeface="ＭＳ Ｐゴシック"/>
              <a:cs typeface="ＭＳ Ｐゴシック"/>
            </a:endParaRPr>
          </a:p>
          <a:p>
            <a:pPr algn="ctr" eaLnBrk="1" hangingPunct="1">
              <a:lnSpc>
                <a:spcPct val="90000"/>
              </a:lnSpc>
              <a:buFontTx/>
              <a:buNone/>
            </a:pPr>
            <a:r>
              <a:rPr lang="en-US" b="1" dirty="0" smtClean="0">
                <a:ea typeface="ＭＳ Ｐゴシック"/>
                <a:cs typeface="ＭＳ Ｐゴシック"/>
              </a:rPr>
              <a:t>Call the Food and Nutrition Helpline at </a:t>
            </a:r>
            <a:endParaRPr lang="es-MX" b="1" dirty="0" smtClean="0">
              <a:ea typeface="ＭＳ Ｐゴシック"/>
              <a:cs typeface="ＭＳ Ｐゴシック"/>
            </a:endParaRPr>
          </a:p>
          <a:p>
            <a:pPr algn="ctr" eaLnBrk="1" hangingPunct="1">
              <a:lnSpc>
                <a:spcPct val="90000"/>
              </a:lnSpc>
              <a:buFontTx/>
              <a:buNone/>
            </a:pPr>
            <a:r>
              <a:rPr lang="es-MX" b="1" dirty="0" smtClean="0">
                <a:ea typeface="ＭＳ Ｐゴシック"/>
                <a:cs typeface="ＭＳ Ｐゴシック"/>
              </a:rPr>
              <a:t>1-800-481-4989</a:t>
            </a:r>
          </a:p>
          <a:p>
            <a:pPr algn="ctr" eaLnBrk="1" hangingPunct="1">
              <a:lnSpc>
                <a:spcPct val="90000"/>
              </a:lnSpc>
              <a:buFontTx/>
              <a:buNone/>
            </a:pPr>
            <a:endParaRPr lang="en-US" b="1" dirty="0" smtClean="0">
              <a:ea typeface="ＭＳ Ｐゴシック"/>
              <a:cs typeface="ＭＳ Ｐゴシック"/>
            </a:endParaRPr>
          </a:p>
          <a:p>
            <a:pPr algn="ctr" eaLnBrk="1" hangingPunct="1">
              <a:lnSpc>
                <a:spcPct val="90000"/>
              </a:lnSpc>
              <a:buFontTx/>
              <a:buNone/>
            </a:pPr>
            <a:r>
              <a:rPr lang="en-US" b="1" dirty="0" smtClean="0">
                <a:ea typeface="ＭＳ Ｐゴシック"/>
                <a:cs typeface="ＭＳ Ｐゴシック"/>
              </a:rPr>
              <a:t>M-F 9am-5pm</a:t>
            </a:r>
          </a:p>
          <a:p>
            <a:pPr algn="ctr" eaLnBrk="1" hangingPunct="1">
              <a:lnSpc>
                <a:spcPct val="90000"/>
              </a:lnSpc>
              <a:buFontTx/>
              <a:buNone/>
            </a:pPr>
            <a:endParaRPr lang="en-US" b="1" dirty="0" smtClean="0">
              <a:ea typeface="ＭＳ Ｐゴシック"/>
              <a:cs typeface="ＭＳ Ｐゴシック"/>
            </a:endParaRPr>
          </a:p>
          <a:p>
            <a:pPr algn="ctr" eaLnBrk="1" hangingPunct="1">
              <a:lnSpc>
                <a:spcPct val="90000"/>
              </a:lnSpc>
              <a:buFontTx/>
              <a:buNone/>
            </a:pPr>
            <a:r>
              <a:rPr lang="en-US" b="1" u="sng" dirty="0" smtClean="0">
                <a:ea typeface="ＭＳ Ｐゴシック"/>
                <a:cs typeface="ＭＳ Ｐゴシック"/>
              </a:rPr>
              <a:t>www.foodstamphelp.org</a:t>
            </a:r>
          </a:p>
          <a:p>
            <a:pPr algn="ctr" eaLnBrk="1" hangingPunct="1">
              <a:lnSpc>
                <a:spcPct val="90000"/>
              </a:lnSpc>
              <a:buFontTx/>
              <a:buNone/>
            </a:pPr>
            <a:endParaRPr lang="en-US" b="1" dirty="0" smtClean="0">
              <a:ea typeface="ＭＳ Ｐゴシック"/>
              <a:cs typeface="ＭＳ Ｐゴシック"/>
            </a:endParaRPr>
          </a:p>
          <a:p>
            <a:pPr algn="ctr" eaLnBrk="1" hangingPunct="1">
              <a:lnSpc>
                <a:spcPct val="90000"/>
              </a:lnSpc>
              <a:buFontTx/>
              <a:buNone/>
            </a:pPr>
            <a:r>
              <a:rPr lang="en-US" b="1" dirty="0" smtClean="0">
                <a:ea typeface="ＭＳ Ｐゴシック"/>
                <a:cs typeface="ＭＳ Ｐゴシック"/>
              </a:rPr>
              <a:t> </a:t>
            </a:r>
            <a:endParaRPr lang="en-US" sz="2000" dirty="0" smtClean="0">
              <a:ea typeface="ＭＳ Ｐゴシック"/>
              <a:cs typeface="ＭＳ Ｐゴシック"/>
            </a:endParaRPr>
          </a:p>
          <a:p>
            <a:pPr eaLnBrk="1" hangingPunct="1">
              <a:lnSpc>
                <a:spcPct val="90000"/>
              </a:lnSpc>
              <a:buFontTx/>
              <a:buNone/>
            </a:pPr>
            <a:endParaRPr lang="en-US" sz="2900" dirty="0" smtClean="0">
              <a:ea typeface="ＭＳ Ｐゴシック"/>
              <a:cs typeface="ＭＳ Ｐゴシック"/>
            </a:endParaRPr>
          </a:p>
          <a:p>
            <a:pPr eaLnBrk="1" hangingPunct="1">
              <a:lnSpc>
                <a:spcPct val="90000"/>
              </a:lnSpc>
              <a:buFontTx/>
              <a:buNone/>
            </a:pPr>
            <a:endParaRPr lang="en-US" sz="2900" dirty="0" smtClean="0">
              <a:ea typeface="ＭＳ Ｐゴシック"/>
              <a:cs typeface="ＭＳ Ｐゴシック"/>
            </a:endParaRPr>
          </a:p>
          <a:p>
            <a:pPr eaLnBrk="1" hangingPunct="1">
              <a:lnSpc>
                <a:spcPct val="90000"/>
              </a:lnSpc>
              <a:buFontTx/>
              <a:buNone/>
            </a:pPr>
            <a:endParaRPr lang="en-US" sz="2000" dirty="0" smtClean="0">
              <a:ea typeface="ＭＳ Ｐゴシック"/>
              <a:cs typeface="ＭＳ Ｐゴシック"/>
            </a:endParaRPr>
          </a:p>
          <a:p>
            <a:pPr algn="ctr" eaLnBrk="1" hangingPunct="1">
              <a:lnSpc>
                <a:spcPct val="90000"/>
              </a:lnSpc>
              <a:buFontTx/>
              <a:buNone/>
            </a:pPr>
            <a:endParaRPr lang="en-US" sz="2000" dirty="0" smtClean="0">
              <a:ea typeface="ＭＳ Ｐゴシック"/>
              <a:cs typeface="ＭＳ Ｐゴシック"/>
            </a:endParaRPr>
          </a:p>
        </p:txBody>
      </p:sp>
      <p:sp>
        <p:nvSpPr>
          <p:cNvPr id="36867" name="Rectangle 8"/>
          <p:cNvSpPr>
            <a:spLocks noChangeArrowheads="1"/>
          </p:cNvSpPr>
          <p:nvPr/>
        </p:nvSpPr>
        <p:spPr bwMode="auto">
          <a:xfrm>
            <a:off x="5249863" y="249238"/>
            <a:ext cx="184150" cy="400050"/>
          </a:xfrm>
          <a:prstGeom prst="rect">
            <a:avLst/>
          </a:prstGeom>
          <a:noFill/>
          <a:ln w="9525">
            <a:noFill/>
            <a:miter lim="800000"/>
            <a:headEnd/>
            <a:tailEnd/>
          </a:ln>
        </p:spPr>
        <p:txBody>
          <a:bodyPr wrap="none" anchor="ctr">
            <a:spAutoFit/>
          </a:bodyPr>
          <a:lstStyle/>
          <a:p>
            <a:pPr algn="ctr" eaLnBrk="0" hangingPunct="0"/>
            <a:endParaRPr lang="en-US"/>
          </a:p>
        </p:txBody>
      </p:sp>
      <p:pic>
        <p:nvPicPr>
          <p:cNvPr id="36868" name="Picture 7" descr="MCj04348330000[1]"/>
          <p:cNvPicPr>
            <a:picLocks noChangeAspect="1" noChangeArrowheads="1"/>
          </p:cNvPicPr>
          <p:nvPr/>
        </p:nvPicPr>
        <p:blipFill>
          <a:blip r:embed="rId2" cstate="print"/>
          <a:srcRect/>
          <a:stretch>
            <a:fillRect/>
          </a:stretch>
        </p:blipFill>
        <p:spPr bwMode="auto">
          <a:xfrm>
            <a:off x="152400" y="1295400"/>
            <a:ext cx="1520825" cy="114300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p:cTn id="7" dur="500" fill="hold"/>
                                        <p:tgtEl>
                                          <p:spTgt spid="132098"/>
                                        </p:tgtEl>
                                        <p:attrNameLst>
                                          <p:attrName>ppt_w</p:attrName>
                                        </p:attrNameLst>
                                      </p:cBhvr>
                                      <p:tavLst>
                                        <p:tav tm="0">
                                          <p:val>
                                            <p:fltVal val="0"/>
                                          </p:val>
                                        </p:tav>
                                        <p:tav tm="100000">
                                          <p:val>
                                            <p:strVal val="#ppt_w"/>
                                          </p:val>
                                        </p:tav>
                                      </p:tavLst>
                                    </p:anim>
                                    <p:anim calcmode="lin" valueType="num">
                                      <p:cBhvr>
                                        <p:cTn id="8" dur="500" fill="hold"/>
                                        <p:tgtEl>
                                          <p:spTgt spid="132098"/>
                                        </p:tgtEl>
                                        <p:attrNameLst>
                                          <p:attrName>ppt_h</p:attrName>
                                        </p:attrNameLst>
                                      </p:cBhvr>
                                      <p:tavLst>
                                        <p:tav tm="0">
                                          <p:val>
                                            <p:fltVal val="0"/>
                                          </p:val>
                                        </p:tav>
                                        <p:tav tm="100000">
                                          <p:val>
                                            <p:strVal val="#ppt_h"/>
                                          </p:val>
                                        </p:tav>
                                      </p:tavLst>
                                    </p:anim>
                                    <p:animEffect transition="in" filter="fade">
                                      <p:cBhvr>
                                        <p:cTn id="9" dur="500"/>
                                        <p:tgtEl>
                                          <p:spTgt spid="132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2099">
                                            <p:txEl>
                                              <p:pRg st="0" end="0"/>
                                            </p:txEl>
                                          </p:spTgt>
                                        </p:tgtEl>
                                        <p:attrNameLst>
                                          <p:attrName>style.visibility</p:attrName>
                                        </p:attrNameLst>
                                      </p:cBhvr>
                                      <p:to>
                                        <p:strVal val="visible"/>
                                      </p:to>
                                    </p:set>
                                    <p:animEffect transition="in" filter="fade">
                                      <p:cBhvr>
                                        <p:cTn id="14" dur="1000">
                                          <p:stCondLst>
                                            <p:cond delay="0"/>
                                          </p:stCondLst>
                                        </p:cTn>
                                        <p:tgtEl>
                                          <p:spTgt spid="1320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2099">
                                            <p:txEl>
                                              <p:pRg st="2" end="2"/>
                                            </p:txEl>
                                          </p:spTgt>
                                        </p:tgtEl>
                                        <p:attrNameLst>
                                          <p:attrName>style.visibility</p:attrName>
                                        </p:attrNameLst>
                                      </p:cBhvr>
                                      <p:to>
                                        <p:strVal val="visible"/>
                                      </p:to>
                                    </p:set>
                                    <p:animEffect transition="in" filter="fade">
                                      <p:cBhvr>
                                        <p:cTn id="19" dur="1000">
                                          <p:stCondLst>
                                            <p:cond delay="0"/>
                                          </p:stCondLst>
                                        </p:cTn>
                                        <p:tgtEl>
                                          <p:spTgt spid="13209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2099">
                                            <p:txEl>
                                              <p:pRg st="3" end="3"/>
                                            </p:txEl>
                                          </p:spTgt>
                                        </p:tgtEl>
                                        <p:attrNameLst>
                                          <p:attrName>style.visibility</p:attrName>
                                        </p:attrNameLst>
                                      </p:cBhvr>
                                      <p:to>
                                        <p:strVal val="visible"/>
                                      </p:to>
                                    </p:set>
                                    <p:animEffect transition="in" filter="fade">
                                      <p:cBhvr>
                                        <p:cTn id="24" dur="1000">
                                          <p:stCondLst>
                                            <p:cond delay="0"/>
                                          </p:stCondLst>
                                        </p:cTn>
                                        <p:tgtEl>
                                          <p:spTgt spid="13209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2099">
                                            <p:txEl>
                                              <p:pRg st="5" end="5"/>
                                            </p:txEl>
                                          </p:spTgt>
                                        </p:tgtEl>
                                        <p:attrNameLst>
                                          <p:attrName>style.visibility</p:attrName>
                                        </p:attrNameLst>
                                      </p:cBhvr>
                                      <p:to>
                                        <p:strVal val="visible"/>
                                      </p:to>
                                    </p:set>
                                    <p:animEffect transition="in" filter="fade">
                                      <p:cBhvr>
                                        <p:cTn id="29" dur="1000">
                                          <p:stCondLst>
                                            <p:cond delay="0"/>
                                          </p:stCondLst>
                                        </p:cTn>
                                        <p:tgtEl>
                                          <p:spTgt spid="13209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2099">
                                            <p:txEl>
                                              <p:pRg st="7" end="7"/>
                                            </p:txEl>
                                          </p:spTgt>
                                        </p:tgtEl>
                                        <p:attrNameLst>
                                          <p:attrName>style.visibility</p:attrName>
                                        </p:attrNameLst>
                                      </p:cBhvr>
                                      <p:to>
                                        <p:strVal val="visible"/>
                                      </p:to>
                                    </p:set>
                                    <p:animEffect transition="in" filter="fade">
                                      <p:cBhvr>
                                        <p:cTn id="34" dur="1000">
                                          <p:stCondLst>
                                            <p:cond delay="0"/>
                                          </p:stCondLst>
                                        </p:cTn>
                                        <p:tgtEl>
                                          <p:spTgt spid="13209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2099">
                                            <p:txEl>
                                              <p:pRg st="9" end="9"/>
                                            </p:txEl>
                                          </p:spTgt>
                                        </p:tgtEl>
                                        <p:attrNameLst>
                                          <p:attrName>style.visibility</p:attrName>
                                        </p:attrNameLst>
                                      </p:cBhvr>
                                      <p:to>
                                        <p:strVal val="visible"/>
                                      </p:to>
                                    </p:set>
                                    <p:animEffect transition="in" filter="fade">
                                      <p:cBhvr>
                                        <p:cTn id="39" dur="1000">
                                          <p:stCondLst>
                                            <p:cond delay="0"/>
                                          </p:stCondLst>
                                        </p:cTn>
                                        <p:tgtEl>
                                          <p:spTgt spid="132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0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Healthy Living and Support Group</a:t>
            </a:r>
            <a:endParaRPr lang="en-US" dirty="0"/>
          </a:p>
        </p:txBody>
      </p:sp>
      <p:sp>
        <p:nvSpPr>
          <p:cNvPr id="3" name="Text Placeholder 2"/>
          <p:cNvSpPr>
            <a:spLocks noGrp="1"/>
          </p:cNvSpPr>
          <p:nvPr>
            <p:ph type="body" sz="half" idx="1"/>
          </p:nvPr>
        </p:nvSpPr>
        <p:spPr>
          <a:xfrm>
            <a:off x="0" y="1143000"/>
            <a:ext cx="8146143" cy="1828800"/>
          </a:xfrm>
        </p:spPr>
        <p:txBody>
          <a:bodyPr/>
          <a:lstStyle/>
          <a:p>
            <a:pPr marL="0" indent="0" algn="ctr">
              <a:buNone/>
            </a:pPr>
            <a:r>
              <a:rPr lang="en-US" sz="2400" dirty="0" smtClean="0"/>
              <a:t>Meeting times</a:t>
            </a:r>
          </a:p>
          <a:p>
            <a:pPr algn="ctr"/>
            <a:r>
              <a:rPr lang="en-US" sz="2400" dirty="0" smtClean="0"/>
              <a:t>Mondays 4:00 - 4:30pm</a:t>
            </a:r>
          </a:p>
          <a:p>
            <a:pPr algn="ctr"/>
            <a:r>
              <a:rPr lang="en-US" sz="2400" dirty="0" smtClean="0"/>
              <a:t>Thursdays 12:30pm - 1:00pm</a:t>
            </a:r>
          </a:p>
          <a:p>
            <a:pPr marL="0" indent="0" algn="ctr">
              <a:buNone/>
            </a:pPr>
            <a:r>
              <a:rPr lang="en-US" sz="2400" dirty="0" smtClean="0"/>
              <a:t>Walking Club follows each session</a:t>
            </a:r>
            <a:endParaRPr lang="en-US" sz="2400" dirty="0"/>
          </a:p>
        </p:txBody>
      </p:sp>
      <p:sp>
        <p:nvSpPr>
          <p:cNvPr id="4" name="Content Placeholder 3"/>
          <p:cNvSpPr>
            <a:spLocks noGrp="1"/>
          </p:cNvSpPr>
          <p:nvPr>
            <p:ph sz="half" idx="2"/>
          </p:nvPr>
        </p:nvSpPr>
        <p:spPr>
          <a:xfrm>
            <a:off x="5562600" y="2895600"/>
            <a:ext cx="3581400" cy="3962400"/>
          </a:xfrm>
        </p:spPr>
        <p:txBody>
          <a:bodyPr/>
          <a:lstStyle/>
          <a:p>
            <a:pPr marL="0" indent="0" algn="ctr">
              <a:buNone/>
            </a:pPr>
            <a:r>
              <a:rPr lang="en-US" sz="2400" dirty="0" smtClean="0"/>
              <a:t>Guest speakers:</a:t>
            </a:r>
          </a:p>
          <a:p>
            <a:r>
              <a:rPr lang="en-US" sz="2400" dirty="0" smtClean="0"/>
              <a:t>Oct. 1</a:t>
            </a:r>
            <a:r>
              <a:rPr lang="en-US" sz="2400" baseline="30000" dirty="0" smtClean="0"/>
              <a:t>st</a:t>
            </a:r>
            <a:r>
              <a:rPr lang="en-US" sz="2400" dirty="0" smtClean="0"/>
              <a:t> 1pm –</a:t>
            </a:r>
          </a:p>
          <a:p>
            <a:pPr marL="0" indent="0">
              <a:buNone/>
            </a:pPr>
            <a:r>
              <a:rPr lang="en-US" sz="2400" dirty="0" smtClean="0"/>
              <a:t> Rachel </a:t>
            </a:r>
            <a:r>
              <a:rPr lang="en-US" sz="2400" dirty="0" err="1" smtClean="0"/>
              <a:t>Doyal</a:t>
            </a:r>
            <a:r>
              <a:rPr lang="en-US" sz="2400" dirty="0" smtClean="0"/>
              <a:t> from United way</a:t>
            </a:r>
          </a:p>
          <a:p>
            <a:pPr marL="0" indent="0">
              <a:buNone/>
            </a:pPr>
            <a:endParaRPr lang="en-US" sz="1050" dirty="0" smtClean="0"/>
          </a:p>
          <a:p>
            <a:r>
              <a:rPr lang="en-US" sz="2400" dirty="0" smtClean="0"/>
              <a:t>Nov. 5</a:t>
            </a:r>
            <a:r>
              <a:rPr lang="en-US" sz="2400" baseline="30000" dirty="0" smtClean="0"/>
              <a:t>th</a:t>
            </a:r>
            <a:r>
              <a:rPr lang="en-US" sz="2400" dirty="0" smtClean="0"/>
              <a:t> 1pm - </a:t>
            </a:r>
          </a:p>
          <a:p>
            <a:pPr marL="0" indent="0">
              <a:buNone/>
            </a:pPr>
            <a:r>
              <a:rPr lang="en-US" sz="2400" dirty="0" smtClean="0"/>
              <a:t>MSU extension: Nutrition</a:t>
            </a:r>
          </a:p>
          <a:p>
            <a:pPr marL="0" indent="0">
              <a:buNone/>
            </a:pPr>
            <a:endParaRPr lang="en-US" sz="1050" dirty="0" smtClean="0"/>
          </a:p>
          <a:p>
            <a:r>
              <a:rPr lang="en-US" sz="2400" dirty="0" smtClean="0"/>
              <a:t>Dec 3</a:t>
            </a:r>
            <a:r>
              <a:rPr lang="en-US" sz="2400" baseline="30000" dirty="0" smtClean="0"/>
              <a:t>rd</a:t>
            </a:r>
            <a:r>
              <a:rPr lang="en-US" sz="2400" dirty="0" smtClean="0"/>
              <a:t> 1pm  - </a:t>
            </a:r>
          </a:p>
          <a:p>
            <a:pPr marL="0" indent="0">
              <a:buNone/>
            </a:pPr>
            <a:r>
              <a:rPr lang="en-US" sz="2400" dirty="0" smtClean="0"/>
              <a:t>Holiday Eating (TBD)</a:t>
            </a:r>
            <a:endParaRPr lang="en-US" sz="2400" dirty="0"/>
          </a:p>
        </p:txBody>
      </p:sp>
      <p:pic>
        <p:nvPicPr>
          <p:cNvPr id="1032" name="Picture 8" descr="C:\Users\warfieldmichael\AppData\Local\Microsoft\Windows\Temporary Internet Files\Content.IE5\ETR7CFTY\ist2_10483882-vegetabl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58252"/>
            <a:ext cx="2326208" cy="154876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warfieldmichael\AppData\Local\Microsoft\Windows\Temporary Internet Files\Content.IE5\889NBXU2\cardio-fitnes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390809"/>
            <a:ext cx="3250882" cy="243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304844"/>
      </p:ext>
    </p:extLst>
  </p:cSld>
  <p:clrMapOvr>
    <a:masterClrMapping/>
  </p:clrMapOvr>
  <p:transition spd="slow" advClick="0" advTm="2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a:xfrm>
            <a:off x="152400" y="76200"/>
            <a:ext cx="8839200" cy="990600"/>
          </a:xfrm>
        </p:spPr>
        <p:txBody>
          <a:bodyPr/>
          <a:lstStyle/>
          <a:p>
            <a:pPr eaLnBrk="1" hangingPunct="1"/>
            <a:r>
              <a:rPr lang="en-US" sz="4000" b="1" smtClean="0">
                <a:ea typeface="ＭＳ Ｐゴシック"/>
                <a:cs typeface="ＭＳ Ｐゴシック"/>
              </a:rPr>
              <a:t>DEPRESSION </a:t>
            </a:r>
            <a:br>
              <a:rPr lang="en-US" sz="4000" b="1" smtClean="0">
                <a:ea typeface="ＭＳ Ｐゴシック"/>
                <a:cs typeface="ＭＳ Ｐゴシック"/>
              </a:rPr>
            </a:br>
            <a:r>
              <a:rPr lang="en-US" sz="4000" b="1" smtClean="0">
                <a:ea typeface="ＭＳ Ｐゴシック"/>
                <a:cs typeface="ＭＳ Ｐゴシック"/>
              </a:rPr>
              <a:t>SUPPORT GROUP</a:t>
            </a:r>
          </a:p>
        </p:txBody>
      </p:sp>
      <p:sp>
        <p:nvSpPr>
          <p:cNvPr id="38914" name="Content Placeholder 1"/>
          <p:cNvSpPr>
            <a:spLocks noGrp="1"/>
          </p:cNvSpPr>
          <p:nvPr>
            <p:ph idx="1"/>
          </p:nvPr>
        </p:nvSpPr>
        <p:spPr>
          <a:xfrm>
            <a:off x="914400" y="1219200"/>
            <a:ext cx="8001000" cy="4876800"/>
          </a:xfrm>
        </p:spPr>
        <p:txBody>
          <a:bodyPr/>
          <a:lstStyle/>
          <a:p>
            <a:pPr marL="0" indent="0" algn="ctr" eaLnBrk="1" hangingPunct="1">
              <a:buFontTx/>
              <a:buNone/>
            </a:pPr>
            <a:endParaRPr lang="en-US" sz="2800" b="1" smtClean="0">
              <a:ea typeface="ＭＳ Ｐゴシック"/>
              <a:cs typeface="ＭＳ Ｐゴシック"/>
            </a:endParaRPr>
          </a:p>
          <a:p>
            <a:pPr marL="0" indent="0" algn="ctr" eaLnBrk="1" hangingPunct="1">
              <a:buFontTx/>
              <a:buNone/>
            </a:pPr>
            <a:r>
              <a:rPr lang="en-US" sz="3600" b="1" smtClean="0">
                <a:ea typeface="ＭＳ Ｐゴシック"/>
                <a:cs typeface="ＭＳ Ｐゴシック"/>
              </a:rPr>
              <a:t>Depression Support Group</a:t>
            </a:r>
          </a:p>
          <a:p>
            <a:pPr marL="0" indent="0" algn="ctr" eaLnBrk="1" hangingPunct="1">
              <a:buFontTx/>
              <a:buNone/>
            </a:pPr>
            <a:r>
              <a:rPr lang="en-US" sz="3600" b="1" smtClean="0">
                <a:solidFill>
                  <a:srgbClr val="3405FB"/>
                </a:solidFill>
                <a:ea typeface="ＭＳ Ｐゴシック"/>
                <a:cs typeface="ＭＳ Ｐゴシック"/>
              </a:rPr>
              <a:t>Wednesday    2:00pm – 3:00pm</a:t>
            </a:r>
          </a:p>
          <a:p>
            <a:pPr marL="0" indent="0" eaLnBrk="1" hangingPunct="1">
              <a:buFontTx/>
              <a:buNone/>
            </a:pPr>
            <a:endParaRPr lang="en-US" sz="3600" smtClean="0">
              <a:solidFill>
                <a:srgbClr val="3405FB"/>
              </a:solidFill>
              <a:ea typeface="ＭＳ Ｐゴシック"/>
              <a:cs typeface="ＭＳ Ｐゴシック"/>
            </a:endParaRPr>
          </a:p>
          <a:p>
            <a:pPr marL="0" indent="0" algn="ctr" eaLnBrk="1" hangingPunct="1">
              <a:buFontTx/>
              <a:buNone/>
            </a:pPr>
            <a:r>
              <a:rPr lang="en-US" sz="3600" b="1" smtClean="0">
                <a:ea typeface="ＭＳ Ｐゴシック"/>
                <a:cs typeface="ＭＳ Ｐゴシック"/>
              </a:rPr>
              <a:t>Interconnections Drop In Center</a:t>
            </a:r>
          </a:p>
          <a:p>
            <a:pPr marL="0" indent="0" algn="ctr" eaLnBrk="1" hangingPunct="1">
              <a:buFontTx/>
              <a:buNone/>
            </a:pPr>
            <a:r>
              <a:rPr lang="en-US" sz="3600" b="1" smtClean="0">
                <a:ea typeface="ＭＳ Ｐゴシック"/>
                <a:cs typeface="ＭＳ Ｐゴシック"/>
              </a:rPr>
              <a:t>110 W. Maumee St, Adrian</a:t>
            </a:r>
          </a:p>
          <a:p>
            <a:pPr marL="0" indent="0" algn="ctr" eaLnBrk="1" hangingPunct="1">
              <a:buFontTx/>
              <a:buNone/>
            </a:pPr>
            <a:r>
              <a:rPr lang="en-US" sz="3600" b="1" smtClean="0">
                <a:solidFill>
                  <a:srgbClr val="FF0000"/>
                </a:solidFill>
                <a:ea typeface="ＭＳ Ｐゴシック"/>
                <a:cs typeface="ＭＳ Ｐゴシック"/>
              </a:rPr>
              <a:t>No Cost</a:t>
            </a:r>
            <a:endParaRPr lang="en-US" sz="3600" smtClean="0">
              <a:solidFill>
                <a:srgbClr val="FF0000"/>
              </a:solidFill>
              <a:ea typeface="ＭＳ Ｐゴシック"/>
              <a:cs typeface="ＭＳ Ｐゴシック"/>
            </a:endParaRPr>
          </a:p>
          <a:p>
            <a:pPr marL="0" indent="0" algn="ctr" eaLnBrk="1" hangingPunct="1">
              <a:buFontTx/>
              <a:buNone/>
            </a:pPr>
            <a:r>
              <a:rPr lang="en-US" sz="3600" b="1" smtClean="0">
                <a:ea typeface="ＭＳ Ｐゴシック"/>
                <a:cs typeface="ＭＳ Ｐゴシック"/>
              </a:rPr>
              <a:t>Call: 265.9588 for more info</a:t>
            </a:r>
          </a:p>
        </p:txBody>
      </p:sp>
    </p:spTree>
  </p:cSld>
  <p:clrMapOvr>
    <a:masterClrMapping/>
  </p:clrMapOvr>
  <p:transition spd="slow" advClick="0"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3508_LCMHA_Ronda's Support_8-18-15.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686300" y="3581400"/>
            <a:ext cx="609600" cy="609600"/>
          </a:xfrm>
        </p:spPr>
      </p:pic>
    </p:spTree>
  </p:cSld>
  <p:clrMapOvr>
    <a:masterClrMapping/>
  </p:clrMapOvr>
  <p:transition spd="slow" advClick="0" advTm="7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8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228600"/>
            <a:ext cx="8915400" cy="838200"/>
          </a:xfrm>
        </p:spPr>
        <p:txBody>
          <a:bodyPr/>
          <a:lstStyle/>
          <a:p>
            <a:pPr eaLnBrk="1" hangingPunct="1"/>
            <a:r>
              <a:rPr lang="en-US" sz="4000" b="1" smtClean="0">
                <a:ea typeface="ＭＳ Ｐゴシック"/>
                <a:cs typeface="ＭＳ Ｐゴシック"/>
              </a:rPr>
              <a:t>PROGRAMS FOR HOMELESS</a:t>
            </a:r>
          </a:p>
        </p:txBody>
      </p:sp>
      <p:sp>
        <p:nvSpPr>
          <p:cNvPr id="41986" name="Rectangle 3"/>
          <p:cNvSpPr>
            <a:spLocks noGrp="1" noChangeArrowheads="1"/>
          </p:cNvSpPr>
          <p:nvPr>
            <p:ph idx="1"/>
          </p:nvPr>
        </p:nvSpPr>
        <p:spPr>
          <a:xfrm>
            <a:off x="990600" y="1295400"/>
            <a:ext cx="8001000" cy="5105400"/>
          </a:xfrm>
        </p:spPr>
        <p:txBody>
          <a:bodyPr/>
          <a:lstStyle/>
          <a:p>
            <a:pPr marL="0" indent="0" algn="ctr" eaLnBrk="1" hangingPunct="1">
              <a:buFontTx/>
              <a:buNone/>
            </a:pPr>
            <a:r>
              <a:rPr lang="en-US" sz="2800" b="1" dirty="0" smtClean="0">
                <a:ea typeface="ＭＳ Ｐゴシック"/>
                <a:cs typeface="ＭＳ Ｐゴシック"/>
              </a:rPr>
              <a:t>Homeless Assistance Recovery Program (HARP):  </a:t>
            </a:r>
          </a:p>
          <a:p>
            <a:pPr marL="0" indent="0" algn="ctr" eaLnBrk="1" hangingPunct="1">
              <a:buFontTx/>
              <a:buNone/>
            </a:pPr>
            <a:r>
              <a:rPr lang="en-US" sz="2800" b="1" dirty="0" smtClean="0">
                <a:ea typeface="ＭＳ Ｐゴシック"/>
                <a:cs typeface="ＭＳ Ｐゴシック"/>
              </a:rPr>
              <a:t>Section 8 vouchers for homeless families and individuals</a:t>
            </a:r>
          </a:p>
          <a:p>
            <a:pPr marL="0" indent="0" algn="ctr" eaLnBrk="1" hangingPunct="1">
              <a:buFontTx/>
              <a:buNone/>
            </a:pPr>
            <a:endParaRPr lang="en-US" sz="2800" b="1" dirty="0" smtClean="0">
              <a:ea typeface="ＭＳ Ｐゴシック"/>
              <a:cs typeface="ＭＳ Ｐゴシック"/>
            </a:endParaRPr>
          </a:p>
          <a:p>
            <a:pPr marL="0" indent="0" algn="ctr" eaLnBrk="1" hangingPunct="1">
              <a:buFontTx/>
              <a:buNone/>
            </a:pPr>
            <a:r>
              <a:rPr lang="en-US" sz="2800" b="1" dirty="0" smtClean="0">
                <a:ea typeface="ＭＳ Ｐゴシック"/>
                <a:cs typeface="ＭＳ Ｐゴシック"/>
              </a:rPr>
              <a:t>To apply call 265-6776 Kelli </a:t>
            </a:r>
            <a:r>
              <a:rPr lang="en-US" sz="2800" b="1" dirty="0" err="1" smtClean="0">
                <a:ea typeface="ＭＳ Ｐゴシック"/>
                <a:cs typeface="ＭＳ Ｐゴシック"/>
              </a:rPr>
              <a:t>Kamm</a:t>
            </a:r>
            <a:endParaRPr lang="en-US" sz="2800" b="1" dirty="0" smtClean="0">
              <a:ea typeface="ＭＳ Ｐゴシック"/>
              <a:cs typeface="ＭＳ Ｐゴシック"/>
            </a:endParaRPr>
          </a:p>
          <a:p>
            <a:pPr marL="0" indent="0" eaLnBrk="1" hangingPunct="1">
              <a:buFontTx/>
              <a:buNone/>
            </a:pPr>
            <a:endParaRPr lang="en-US" sz="1200" dirty="0" smtClean="0">
              <a:ea typeface="ＭＳ Ｐゴシック"/>
              <a:cs typeface="ＭＳ Ｐゴシック"/>
            </a:endParaRPr>
          </a:p>
          <a:p>
            <a:pPr marL="0" indent="0" algn="ctr" eaLnBrk="1" hangingPunct="1">
              <a:buFontTx/>
              <a:buNone/>
            </a:pPr>
            <a:r>
              <a:rPr lang="en-US" sz="2800" b="1" dirty="0" smtClean="0">
                <a:ea typeface="ＭＳ Ｐゴシック"/>
                <a:cs typeface="ＭＳ Ｐゴシック"/>
              </a:rPr>
              <a:t>Tenant Based Rental Assistance (TBRA):  </a:t>
            </a:r>
          </a:p>
          <a:p>
            <a:pPr marL="0" indent="0" algn="ctr" eaLnBrk="1" hangingPunct="1">
              <a:buFontTx/>
              <a:buNone/>
            </a:pPr>
            <a:r>
              <a:rPr lang="en-US" sz="2800" b="1" dirty="0" smtClean="0">
                <a:ea typeface="ＭＳ Ｐゴシック"/>
                <a:cs typeface="ＭＳ Ｐゴシック"/>
              </a:rPr>
              <a:t>A program to provide housing for young families  </a:t>
            </a:r>
          </a:p>
          <a:p>
            <a:pPr marL="0" indent="0" algn="ctr" eaLnBrk="1" hangingPunct="1">
              <a:buFontTx/>
              <a:buNone/>
            </a:pPr>
            <a:r>
              <a:rPr lang="en-US" sz="2800" b="1" dirty="0" smtClean="0">
                <a:ea typeface="ＭＳ Ｐゴシック"/>
                <a:cs typeface="ＭＳ Ｐゴシック"/>
              </a:rPr>
              <a:t>To apply call 264-0782 or go to HHL  </a:t>
            </a:r>
          </a:p>
        </p:txBody>
      </p:sp>
    </p:spTree>
  </p:cSld>
  <p:clrMapOvr>
    <a:masterClrMapping/>
  </p:clrMapOvr>
  <p:transition spd="slow" advClick="0"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normAutofit fontScale="90000"/>
          </a:bodyPr>
          <a:lstStyle/>
          <a:p>
            <a:pPr eaLnBrk="1" hangingPunct="1">
              <a:defRPr/>
            </a:pPr>
            <a:r>
              <a:rPr lang="en-US" sz="6600" b="1" dirty="0" smtClean="0"/>
              <a:t>2-1-1</a:t>
            </a:r>
            <a:endParaRPr lang="en-US" sz="6600" b="1" dirty="0"/>
          </a:p>
        </p:txBody>
      </p:sp>
      <p:sp>
        <p:nvSpPr>
          <p:cNvPr id="352259" name="Rectangle 3"/>
          <p:cNvSpPr>
            <a:spLocks noGrp="1" noChangeArrowheads="1"/>
          </p:cNvSpPr>
          <p:nvPr>
            <p:ph idx="1"/>
          </p:nvPr>
        </p:nvSpPr>
        <p:spPr>
          <a:xfrm>
            <a:off x="990600" y="2057400"/>
            <a:ext cx="8001000" cy="4114800"/>
          </a:xfrm>
        </p:spPr>
        <p:txBody>
          <a:bodyPr/>
          <a:lstStyle/>
          <a:p>
            <a:pPr algn="ctr" eaLnBrk="1" hangingPunct="1">
              <a:buFontTx/>
              <a:buNone/>
            </a:pPr>
            <a:r>
              <a:rPr lang="en-US" sz="3600" b="1" smtClean="0">
                <a:ea typeface="ＭＳ Ｐゴシック"/>
                <a:cs typeface="ＭＳ Ｐゴシック"/>
              </a:rPr>
              <a:t>Dial 2-1-1 on your phone to get all the human services information for Lenawee County </a:t>
            </a:r>
          </a:p>
          <a:p>
            <a:pPr algn="ctr" eaLnBrk="1" hangingPunct="1">
              <a:buFontTx/>
              <a:buNone/>
            </a:pPr>
            <a:endParaRPr lang="en-US" sz="3600" b="1" smtClean="0">
              <a:ea typeface="ＭＳ Ｐゴシック"/>
              <a:cs typeface="ＭＳ Ｐゴシック"/>
            </a:endParaRPr>
          </a:p>
          <a:p>
            <a:pPr algn="ctr" eaLnBrk="1" hangingPunct="1">
              <a:buFontTx/>
              <a:buNone/>
            </a:pPr>
            <a:r>
              <a:rPr lang="en-US" sz="3600" b="1" smtClean="0">
                <a:ea typeface="ＭＳ Ｐゴシック"/>
                <a:cs typeface="ＭＳ Ｐゴシック"/>
              </a:rPr>
              <a:t>This is a program brought to you by Lenawee United Way</a:t>
            </a:r>
          </a:p>
        </p:txBody>
      </p:sp>
      <p:pic>
        <p:nvPicPr>
          <p:cNvPr id="43011" name="Picture 2" descr="C:\Documents and Settings\Rawlingskaren\Local Settings\Temporary Internet Files\Content.IE5\CLSGON6Z\MP900216006[1].jpg"/>
          <p:cNvPicPr>
            <a:picLocks noChangeAspect="1" noChangeArrowheads="1"/>
          </p:cNvPicPr>
          <p:nvPr/>
        </p:nvPicPr>
        <p:blipFill>
          <a:blip r:embed="rId2" cstate="print"/>
          <a:srcRect/>
          <a:stretch>
            <a:fillRect/>
          </a:stretch>
        </p:blipFill>
        <p:spPr bwMode="auto">
          <a:xfrm>
            <a:off x="2514600" y="228600"/>
            <a:ext cx="1981200" cy="1323975"/>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fade">
                                      <p:cBhvr>
                                        <p:cTn id="7" dur="768" decel="100000"/>
                                        <p:tgtEl>
                                          <p:spTgt spid="352258"/>
                                        </p:tgtEl>
                                      </p:cBhvr>
                                    </p:animEffect>
                                    <p:animScale>
                                      <p:cBhvr>
                                        <p:cTn id="8" dur="768" decel="100000"/>
                                        <p:tgtEl>
                                          <p:spTgt spid="352258"/>
                                        </p:tgtEl>
                                      </p:cBhvr>
                                      <p:from x="10000" y="10000"/>
                                      <p:to x="200000" y="450000"/>
                                    </p:animScale>
                                    <p:animScale>
                                      <p:cBhvr>
                                        <p:cTn id="9" dur="1230" accel="100000" fill="hold">
                                          <p:stCondLst>
                                            <p:cond delay="768"/>
                                          </p:stCondLst>
                                        </p:cTn>
                                        <p:tgtEl>
                                          <p:spTgt spid="352258"/>
                                        </p:tgtEl>
                                      </p:cBhvr>
                                      <p:from x="200000" y="450000"/>
                                      <p:to x="100000" y="100000"/>
                                    </p:animScale>
                                    <p:set>
                                      <p:cBhvr>
                                        <p:cTn id="10" dur="768" fill="hold"/>
                                        <p:tgtEl>
                                          <p:spTgt spid="352258"/>
                                        </p:tgtEl>
                                        <p:attrNameLst>
                                          <p:attrName>ppt_x</p:attrName>
                                        </p:attrNameLst>
                                      </p:cBhvr>
                                      <p:to>
                                        <p:strVal val="(0.5)"/>
                                      </p:to>
                                    </p:set>
                                    <p:anim from="(0.5)" to="(#ppt_x)" calcmode="lin" valueType="num">
                                      <p:cBhvr>
                                        <p:cTn id="11" dur="1230" accel="100000" fill="hold">
                                          <p:stCondLst>
                                            <p:cond delay="768"/>
                                          </p:stCondLst>
                                        </p:cTn>
                                        <p:tgtEl>
                                          <p:spTgt spid="352258"/>
                                        </p:tgtEl>
                                        <p:attrNameLst>
                                          <p:attrName>ppt_x</p:attrName>
                                        </p:attrNameLst>
                                      </p:cBhvr>
                                    </p:anim>
                                    <p:set>
                                      <p:cBhvr>
                                        <p:cTn id="12" dur="768" fill="hold"/>
                                        <p:tgtEl>
                                          <p:spTgt spid="352258"/>
                                        </p:tgtEl>
                                        <p:attrNameLst>
                                          <p:attrName>ppt_y</p:attrName>
                                        </p:attrNameLst>
                                      </p:cBhvr>
                                      <p:to>
                                        <p:strVal val="(#ppt_y+0.4)"/>
                                      </p:to>
                                    </p:set>
                                    <p:anim from="(#ppt_y+0.4)" to="(#ppt_y)" calcmode="lin" valueType="num">
                                      <p:cBhvr>
                                        <p:cTn id="13" dur="1230" accel="100000" fill="hold">
                                          <p:stCondLst>
                                            <p:cond delay="768"/>
                                          </p:stCondLst>
                                        </p:cTn>
                                        <p:tgtEl>
                                          <p:spTgt spid="35225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52259">
                                            <p:txEl>
                                              <p:pRg st="0" end="0"/>
                                            </p:txEl>
                                          </p:spTgt>
                                        </p:tgtEl>
                                        <p:attrNameLst>
                                          <p:attrName>style.visibility</p:attrName>
                                        </p:attrNameLst>
                                      </p:cBhvr>
                                      <p:to>
                                        <p:strVal val="visible"/>
                                      </p:to>
                                    </p:set>
                                    <p:anim calcmode="lin" valueType="num">
                                      <p:cBhvr>
                                        <p:cTn id="18" dur="500" fill="hold"/>
                                        <p:tgtEl>
                                          <p:spTgt spid="35225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5225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5225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52259">
                                            <p:txEl>
                                              <p:pRg st="2" end="2"/>
                                            </p:txEl>
                                          </p:spTgt>
                                        </p:tgtEl>
                                        <p:attrNameLst>
                                          <p:attrName>style.visibility</p:attrName>
                                        </p:attrNameLst>
                                      </p:cBhvr>
                                      <p:to>
                                        <p:strVal val="visible"/>
                                      </p:to>
                                    </p:set>
                                    <p:anim calcmode="lin" valueType="num">
                                      <p:cBhvr>
                                        <p:cTn id="25" dur="500" fill="hold"/>
                                        <p:tgtEl>
                                          <p:spTgt spid="35225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52259">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52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animBg="1"/>
      <p:bldP spid="3522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eaLnBrk="1" hangingPunct="1">
              <a:defRPr/>
            </a:pPr>
            <a:r>
              <a:rPr lang="en-US" sz="4800" b="1" cap="all" dirty="0" smtClean="0"/>
              <a:t>Lcmha newsletter</a:t>
            </a:r>
            <a:endParaRPr lang="en-US" sz="4800" b="1" cap="all" dirty="0"/>
          </a:p>
        </p:txBody>
      </p:sp>
      <p:sp>
        <p:nvSpPr>
          <p:cNvPr id="2" name="Content Placeholder 1"/>
          <p:cNvSpPr>
            <a:spLocks noGrp="1"/>
          </p:cNvSpPr>
          <p:nvPr>
            <p:ph idx="1"/>
          </p:nvPr>
        </p:nvSpPr>
        <p:spPr/>
        <p:txBody>
          <a:bodyPr>
            <a:normAutofit fontScale="92500" lnSpcReduction="10000"/>
          </a:bodyPr>
          <a:lstStyle/>
          <a:p>
            <a:pPr algn="ctr" eaLnBrk="1" hangingPunct="1">
              <a:buFontTx/>
              <a:buNone/>
              <a:defRPr/>
            </a:pPr>
            <a:r>
              <a:rPr lang="en-US" sz="4000" b="1" dirty="0" smtClean="0"/>
              <a:t>“THE GRAPEVINE”</a:t>
            </a:r>
          </a:p>
          <a:p>
            <a:pPr algn="ctr" eaLnBrk="1" hangingPunct="1">
              <a:buFontTx/>
              <a:buNone/>
              <a:defRPr/>
            </a:pPr>
            <a:endParaRPr lang="en-US" sz="4000" b="1" dirty="0"/>
          </a:p>
          <a:p>
            <a:pPr algn="ctr" eaLnBrk="1" hangingPunct="1">
              <a:buFontTx/>
              <a:buNone/>
              <a:defRPr/>
            </a:pPr>
            <a:r>
              <a:rPr lang="en-US" sz="4000" b="1" dirty="0" smtClean="0"/>
              <a:t>Contains all kinds of news; </a:t>
            </a:r>
          </a:p>
          <a:p>
            <a:pPr algn="ctr" eaLnBrk="1" hangingPunct="1">
              <a:buFontTx/>
              <a:buNone/>
              <a:defRPr/>
            </a:pPr>
            <a:r>
              <a:rPr lang="en-US" sz="4000" b="1" dirty="0" smtClean="0"/>
              <a:t>articles and useful information</a:t>
            </a:r>
          </a:p>
          <a:p>
            <a:pPr algn="ctr" eaLnBrk="1" hangingPunct="1">
              <a:buFontTx/>
              <a:buNone/>
              <a:defRPr/>
            </a:pPr>
            <a:endParaRPr lang="en-US" sz="4000" b="1" dirty="0" smtClean="0"/>
          </a:p>
          <a:p>
            <a:pPr algn="ctr" eaLnBrk="1" hangingPunct="1">
              <a:buFontTx/>
              <a:buNone/>
              <a:defRPr/>
            </a:pPr>
            <a:r>
              <a:rPr lang="en-US" sz="4000" b="1" dirty="0" smtClean="0"/>
              <a:t>Advise Customer Services if you would like to receive a copy </a:t>
            </a:r>
            <a:endParaRPr lang="en-US" sz="4000" b="1" dirty="0"/>
          </a:p>
        </p:txBody>
      </p:sp>
    </p:spTree>
  </p:cSld>
  <p:clrMapOvr>
    <a:masterClrMapping/>
  </p:clrMapOvr>
  <p:transition spd="slow" advClick="0"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Veggie Mobile calendar</a:t>
            </a:r>
            <a:endParaRPr lang="en-US" dirty="0"/>
          </a:p>
        </p:txBody>
      </p:sp>
      <p:graphicFrame>
        <p:nvGraphicFramePr>
          <p:cNvPr id="5" name="Content Placeholder 4"/>
          <p:cNvGraphicFramePr>
            <a:graphicFrameLocks noGrp="1"/>
          </p:cNvGraphicFramePr>
          <p:nvPr>
            <p:ph idx="1"/>
          </p:nvPr>
        </p:nvGraphicFramePr>
        <p:xfrm>
          <a:off x="228600" y="1269742"/>
          <a:ext cx="6781799" cy="5588258"/>
        </p:xfrm>
        <a:graphic>
          <a:graphicData uri="http://schemas.openxmlformats.org/drawingml/2006/table">
            <a:tbl>
              <a:tblPr bandRow="1">
                <a:tableStyleId>{5C22544A-7EE6-4342-B048-85BDC9FD1C3A}</a:tableStyleId>
              </a:tblPr>
              <a:tblGrid>
                <a:gridCol w="2387600"/>
                <a:gridCol w="2082800"/>
                <a:gridCol w="2311399"/>
              </a:tblGrid>
              <a:tr h="364846">
                <a:tc>
                  <a:txBody>
                    <a:bodyPr/>
                    <a:lstStyle/>
                    <a:p>
                      <a:pPr algn="ctr" rtl="0" fontAlgn="b"/>
                      <a:r>
                        <a:rPr lang="en-US" sz="2400" b="1" i="0" u="none" strike="noStrike" dirty="0">
                          <a:solidFill>
                            <a:srgbClr val="000000"/>
                          </a:solidFill>
                          <a:latin typeface="Arial"/>
                        </a:rPr>
                        <a:t>Monday</a:t>
                      </a:r>
                    </a:p>
                  </a:txBody>
                  <a:tcPr marL="9525" marR="9525" marT="9525" marB="0" anchor="b"/>
                </a:tc>
                <a:tc>
                  <a:txBody>
                    <a:bodyPr/>
                    <a:lstStyle/>
                    <a:p>
                      <a:pPr algn="ctr" rtl="0" fontAlgn="b"/>
                      <a:r>
                        <a:rPr lang="en-US" sz="2400" b="1" i="0" u="none" strike="noStrike" dirty="0">
                          <a:solidFill>
                            <a:srgbClr val="000000"/>
                          </a:solidFill>
                          <a:latin typeface="Arial"/>
                        </a:rPr>
                        <a:t>Tuesday</a:t>
                      </a:r>
                      <a:r>
                        <a:rPr lang="en-US" sz="2400" b="0" i="0" u="none" strike="noStrike" dirty="0">
                          <a:solidFill>
                            <a:srgbClr val="000000"/>
                          </a:solidFill>
                          <a:latin typeface="Arial"/>
                        </a:rPr>
                        <a:t> </a:t>
                      </a:r>
                      <a:endParaRPr lang="en-US" sz="2400" b="1" i="0" u="none" strike="noStrike" dirty="0">
                        <a:solidFill>
                          <a:srgbClr val="000000"/>
                        </a:solidFill>
                        <a:latin typeface="Arial"/>
                      </a:endParaRPr>
                    </a:p>
                  </a:txBody>
                  <a:tcPr marL="9525" marR="9525" marT="9525" marB="0" anchor="b"/>
                </a:tc>
                <a:tc>
                  <a:txBody>
                    <a:bodyPr/>
                    <a:lstStyle/>
                    <a:p>
                      <a:pPr algn="ctr" rtl="0" fontAlgn="b"/>
                      <a:r>
                        <a:rPr lang="en-US" sz="2400" b="1" i="0" u="none" strike="noStrike">
                          <a:solidFill>
                            <a:srgbClr val="000000"/>
                          </a:solidFill>
                          <a:latin typeface="Arial"/>
                        </a:rPr>
                        <a:t>Wednesday </a:t>
                      </a:r>
                    </a:p>
                  </a:txBody>
                  <a:tcPr marL="9525" marR="9525" marT="9525" marB="0" anchor="b"/>
                </a:tc>
              </a:tr>
              <a:tr h="600208">
                <a:tc>
                  <a:txBody>
                    <a:bodyPr/>
                    <a:lstStyle/>
                    <a:p>
                      <a:pPr algn="ctr" rtl="0" fontAlgn="b"/>
                      <a:r>
                        <a:rPr lang="en-US" sz="2400" b="0" i="0" u="none" strike="noStrike">
                          <a:solidFill>
                            <a:srgbClr val="000000"/>
                          </a:solidFill>
                          <a:latin typeface="Arial"/>
                        </a:rPr>
                        <a:t>9A-10A</a:t>
                      </a:r>
                    </a:p>
                  </a:txBody>
                  <a:tcPr marL="9525" marR="9525" marT="9525" marB="0" anchor="b"/>
                </a:tc>
                <a:tc>
                  <a:txBody>
                    <a:bodyPr/>
                    <a:lstStyle/>
                    <a:p>
                      <a:pPr algn="ctr" rtl="0" fontAlgn="b"/>
                      <a:r>
                        <a:rPr lang="en-US" sz="2400" b="0" i="0" u="none" strike="noStrike">
                          <a:solidFill>
                            <a:srgbClr val="000000"/>
                          </a:solidFill>
                          <a:latin typeface="Arial"/>
                        </a:rPr>
                        <a:t>9A-10A</a:t>
                      </a:r>
                    </a:p>
                  </a:txBody>
                  <a:tcPr marL="9525" marR="9525" marT="9525" marB="0" anchor="b"/>
                </a:tc>
                <a:tc>
                  <a:txBody>
                    <a:bodyPr/>
                    <a:lstStyle/>
                    <a:p>
                      <a:pPr algn="ctr" rtl="0" fontAlgn="b"/>
                      <a:r>
                        <a:rPr lang="en-US" sz="2400" b="0" i="0" u="none" strike="noStrike" dirty="0">
                          <a:solidFill>
                            <a:srgbClr val="000000"/>
                          </a:solidFill>
                          <a:latin typeface="Arial"/>
                        </a:rPr>
                        <a:t>9A-10A</a:t>
                      </a:r>
                    </a:p>
                  </a:txBody>
                  <a:tcPr marL="9525" marR="9525" marT="9525" marB="0" anchor="b"/>
                </a:tc>
              </a:tr>
              <a:tr h="1598672">
                <a:tc>
                  <a:txBody>
                    <a:bodyPr/>
                    <a:lstStyle/>
                    <a:p>
                      <a:pPr algn="ctr" rtl="0" fontAlgn="b"/>
                      <a:r>
                        <a:rPr lang="en-US" sz="2400" b="0" i="0" u="none" strike="noStrike">
                          <a:solidFill>
                            <a:srgbClr val="000000"/>
                          </a:solidFill>
                          <a:latin typeface="Arial"/>
                        </a:rPr>
                        <a:t>Human Services Building </a:t>
                      </a:r>
                    </a:p>
                  </a:txBody>
                  <a:tcPr marL="9525" marR="9525" marT="9525" marB="0" anchor="b"/>
                </a:tc>
                <a:tc>
                  <a:txBody>
                    <a:bodyPr/>
                    <a:lstStyle/>
                    <a:p>
                      <a:pPr algn="ctr" rtl="0" fontAlgn="b"/>
                      <a:r>
                        <a:rPr lang="en-US" sz="2400" b="0" i="0" u="none" strike="noStrike" dirty="0">
                          <a:solidFill>
                            <a:srgbClr val="000000"/>
                          </a:solidFill>
                          <a:latin typeface="Arial"/>
                        </a:rPr>
                        <a:t>St. </a:t>
                      </a:r>
                      <a:r>
                        <a:rPr lang="en-US" sz="2400" b="0" i="0" u="none" strike="noStrike" dirty="0" err="1">
                          <a:solidFill>
                            <a:srgbClr val="000000"/>
                          </a:solidFill>
                          <a:latin typeface="Arial"/>
                        </a:rPr>
                        <a:t>Alphonsus</a:t>
                      </a:r>
                      <a:r>
                        <a:rPr lang="en-US" sz="2400" b="0" i="0" u="none" strike="noStrike" dirty="0">
                          <a:solidFill>
                            <a:srgbClr val="000000"/>
                          </a:solidFill>
                          <a:latin typeface="Arial"/>
                        </a:rPr>
                        <a:t> Church - Deerfield</a:t>
                      </a:r>
                    </a:p>
                  </a:txBody>
                  <a:tcPr marL="9525" marR="9525" marT="9525" marB="0" anchor="b"/>
                </a:tc>
                <a:tc>
                  <a:txBody>
                    <a:bodyPr/>
                    <a:lstStyle/>
                    <a:p>
                      <a:pPr algn="ctr" rtl="0" fontAlgn="b">
                        <a:buClr>
                          <a:schemeClr val="tx1"/>
                        </a:buClr>
                        <a:buSzPts val="1600"/>
                        <a:buFont typeface="Arial"/>
                        <a:buNone/>
                      </a:pPr>
                      <a:r>
                        <a:rPr lang="en-US" sz="2400" b="0" i="0" u="none" strike="noStrike" dirty="0" smtClean="0">
                          <a:solidFill>
                            <a:srgbClr val="000000"/>
                          </a:solidFill>
                          <a:latin typeface="+mn-lt"/>
                        </a:rPr>
                        <a:t>Adrian Senior Center</a:t>
                      </a:r>
                      <a:endParaRPr lang="en-US" sz="2400" b="0" i="0" u="none" strike="noStrike" dirty="0">
                        <a:solidFill>
                          <a:srgbClr val="000000"/>
                        </a:solidFill>
                        <a:latin typeface="Arial"/>
                      </a:endParaRPr>
                    </a:p>
                  </a:txBody>
                  <a:tcPr marL="9525" marR="9525" marT="9525" marB="0" anchor="b"/>
                </a:tc>
              </a:tr>
              <a:tr h="600208">
                <a:tc>
                  <a:txBody>
                    <a:bodyPr/>
                    <a:lstStyle/>
                    <a:p>
                      <a:pPr algn="ctr" rtl="0" fontAlgn="b"/>
                      <a:r>
                        <a:rPr lang="en-US" sz="2400" b="0" i="0" u="none" strike="noStrike">
                          <a:solidFill>
                            <a:srgbClr val="000000"/>
                          </a:solidFill>
                          <a:latin typeface="Arial"/>
                        </a:rPr>
                        <a:t>10:30A-12:30P</a:t>
                      </a:r>
                    </a:p>
                  </a:txBody>
                  <a:tcPr marL="9525" marR="9525" marT="9525" marB="0" anchor="b"/>
                </a:tc>
                <a:tc>
                  <a:txBody>
                    <a:bodyPr/>
                    <a:lstStyle/>
                    <a:p>
                      <a:pPr algn="ctr" rtl="0" fontAlgn="b"/>
                      <a:r>
                        <a:rPr lang="en-US" sz="2400" b="0" i="0" u="none" strike="noStrike">
                          <a:solidFill>
                            <a:srgbClr val="000000"/>
                          </a:solidFill>
                          <a:latin typeface="Arial"/>
                        </a:rPr>
                        <a:t>10:30A-11:30A</a:t>
                      </a:r>
                    </a:p>
                  </a:txBody>
                  <a:tcPr marL="9525" marR="9525" marT="9525" marB="0" anchor="b"/>
                </a:tc>
                <a:tc>
                  <a:txBody>
                    <a:bodyPr/>
                    <a:lstStyle/>
                    <a:p>
                      <a:pPr algn="ctr" rtl="0" fontAlgn="b"/>
                      <a:r>
                        <a:rPr lang="en-US" sz="2400" b="0" i="0" u="none" strike="noStrike" dirty="0">
                          <a:solidFill>
                            <a:srgbClr val="000000"/>
                          </a:solidFill>
                          <a:latin typeface="Arial"/>
                        </a:rPr>
                        <a:t>12-1P</a:t>
                      </a:r>
                    </a:p>
                  </a:txBody>
                  <a:tcPr marL="9525" marR="9525" marT="9525" marB="0" anchor="b"/>
                </a:tc>
              </a:tr>
              <a:tr h="1072632">
                <a:tc>
                  <a:txBody>
                    <a:bodyPr/>
                    <a:lstStyle/>
                    <a:p>
                      <a:pPr algn="ctr" rtl="0" fontAlgn="b"/>
                      <a:r>
                        <a:rPr lang="en-US" sz="2400" b="0" i="0" u="none" strike="noStrike">
                          <a:solidFill>
                            <a:srgbClr val="000000"/>
                          </a:solidFill>
                          <a:latin typeface="Arial"/>
                        </a:rPr>
                        <a:t>Riverview Terrace Apts. </a:t>
                      </a:r>
                    </a:p>
                  </a:txBody>
                  <a:tcPr marL="9525" marR="9525" marT="9525" marB="0" anchor="b"/>
                </a:tc>
                <a:tc>
                  <a:txBody>
                    <a:bodyPr/>
                    <a:lstStyle/>
                    <a:p>
                      <a:pPr algn="ctr" rtl="0" fontAlgn="b"/>
                      <a:r>
                        <a:rPr lang="en-US" sz="2400" b="0" i="0" u="none" strike="noStrike" dirty="0">
                          <a:solidFill>
                            <a:srgbClr val="000000"/>
                          </a:solidFill>
                          <a:latin typeface="Arial"/>
                        </a:rPr>
                        <a:t>Tecumseh Senior Center </a:t>
                      </a:r>
                    </a:p>
                  </a:txBody>
                  <a:tcPr marL="9525" marR="9525" marT="9525" marB="0" anchor="b"/>
                </a:tc>
                <a:tc>
                  <a:txBody>
                    <a:bodyPr/>
                    <a:lstStyle/>
                    <a:p>
                      <a:pPr algn="ctr" rtl="0" fontAlgn="b">
                        <a:buClr>
                          <a:schemeClr val="tx1"/>
                        </a:buClr>
                        <a:buSzPts val="1600"/>
                        <a:buFont typeface="Arial"/>
                        <a:buNone/>
                      </a:pPr>
                      <a:r>
                        <a:rPr lang="en-US" sz="2400" b="0" i="0" u="none" strike="noStrike" dirty="0" smtClean="0">
                          <a:solidFill>
                            <a:srgbClr val="000000"/>
                          </a:solidFill>
                          <a:latin typeface="+mn-lt"/>
                        </a:rPr>
                        <a:t>Morenci Senior Center</a:t>
                      </a:r>
                      <a:endParaRPr lang="en-US" sz="2400" b="0" i="0" u="none" strike="noStrike" dirty="0">
                        <a:solidFill>
                          <a:srgbClr val="000000"/>
                        </a:solidFill>
                        <a:latin typeface="Arial"/>
                      </a:endParaRPr>
                    </a:p>
                  </a:txBody>
                  <a:tcPr marL="9525" marR="9525" marT="9525" marB="0" anchor="b"/>
                </a:tc>
              </a:tr>
              <a:tr h="600208">
                <a:tc>
                  <a:txBody>
                    <a:bodyPr/>
                    <a:lstStyle/>
                    <a:p>
                      <a:pPr algn="l" fontAlgn="b"/>
                      <a:endParaRPr lang="en-US" sz="2400" b="0" i="0" u="none" strike="noStrike">
                        <a:solidFill>
                          <a:srgbClr val="000000"/>
                        </a:solidFill>
                        <a:latin typeface="Arial"/>
                      </a:endParaRPr>
                    </a:p>
                  </a:txBody>
                  <a:tcPr marL="9525" marR="9525" marT="9525" marB="0" anchor="b"/>
                </a:tc>
                <a:tc>
                  <a:txBody>
                    <a:bodyPr/>
                    <a:lstStyle/>
                    <a:p>
                      <a:pPr algn="ctr" rtl="0" fontAlgn="b"/>
                      <a:r>
                        <a:rPr lang="en-US" sz="2400" b="0" i="0" u="none" strike="noStrike" dirty="0">
                          <a:solidFill>
                            <a:srgbClr val="000000"/>
                          </a:solidFill>
                          <a:latin typeface="Arial"/>
                        </a:rPr>
                        <a:t>12-1P</a:t>
                      </a:r>
                    </a:p>
                  </a:txBody>
                  <a:tcPr marL="9525" marR="9525" marT="9525" marB="0" anchor="b"/>
                </a:tc>
                <a:tc>
                  <a:txBody>
                    <a:bodyPr/>
                    <a:lstStyle/>
                    <a:p>
                      <a:pPr algn="l" fontAlgn="b"/>
                      <a:endParaRPr lang="en-US" sz="2400" b="0" i="0" u="none" strike="noStrike" dirty="0">
                        <a:solidFill>
                          <a:srgbClr val="000000"/>
                        </a:solidFill>
                        <a:latin typeface="Arial"/>
                      </a:endParaRPr>
                    </a:p>
                  </a:txBody>
                  <a:tcPr marL="9525" marR="9525" marT="9525" marB="0" anchor="b"/>
                </a:tc>
              </a:tr>
              <a:tr h="649627">
                <a:tc>
                  <a:txBody>
                    <a:bodyPr/>
                    <a:lstStyle/>
                    <a:p>
                      <a:pPr algn="ctr" rtl="0" fontAlgn="b"/>
                      <a:endParaRPr lang="en-US" sz="2400" b="0" i="0" u="none" strike="noStrike">
                        <a:solidFill>
                          <a:srgbClr val="000000"/>
                        </a:solidFill>
                        <a:latin typeface="Arial"/>
                      </a:endParaRPr>
                    </a:p>
                  </a:txBody>
                  <a:tcPr marL="9525" marR="9525" marT="9525" marB="0" anchor="b"/>
                </a:tc>
                <a:tc>
                  <a:txBody>
                    <a:bodyPr/>
                    <a:lstStyle/>
                    <a:p>
                      <a:pPr algn="ctr" rtl="0" fontAlgn="b"/>
                      <a:r>
                        <a:rPr lang="en-US" sz="2400" b="0" i="0" u="none" strike="noStrike" dirty="0">
                          <a:solidFill>
                            <a:srgbClr val="000000"/>
                          </a:solidFill>
                          <a:latin typeface="Arial"/>
                        </a:rPr>
                        <a:t>Associated </a:t>
                      </a:r>
                      <a:r>
                        <a:rPr lang="en-US" sz="2400" b="0" i="0" u="none" strike="noStrike" dirty="0" smtClean="0">
                          <a:solidFill>
                            <a:srgbClr val="000000"/>
                          </a:solidFill>
                          <a:latin typeface="Arial"/>
                        </a:rPr>
                        <a:t>Charities</a:t>
                      </a:r>
                      <a:endParaRPr lang="en-US" sz="2400" b="0" i="0" u="none" strike="noStrike" dirty="0">
                        <a:solidFill>
                          <a:srgbClr val="000000"/>
                        </a:solidFill>
                        <a:latin typeface="Arial"/>
                      </a:endParaRPr>
                    </a:p>
                  </a:txBody>
                  <a:tcPr marL="9525" marR="9525" marT="9525" marB="0" anchor="b"/>
                </a:tc>
                <a:tc>
                  <a:txBody>
                    <a:bodyPr/>
                    <a:lstStyle/>
                    <a:p>
                      <a:pPr algn="l" fontAlgn="b"/>
                      <a:endParaRPr lang="en-US" sz="2400" b="0" i="0" u="none" strike="noStrike" dirty="0">
                        <a:solidFill>
                          <a:srgbClr val="000000"/>
                        </a:solidFill>
                        <a:latin typeface="Arial"/>
                      </a:endParaRPr>
                    </a:p>
                  </a:txBody>
                  <a:tcPr marL="9525" marR="9525" marT="9525" marB="0" anchor="b"/>
                </a:tc>
              </a:tr>
            </a:tbl>
          </a:graphicData>
        </a:graphic>
      </p:graphicFrame>
      <p:pic>
        <p:nvPicPr>
          <p:cNvPr id="4" name="Picture 3" descr="canstock4815231.jpg"/>
          <p:cNvPicPr>
            <a:picLocks noChangeAspect="1"/>
          </p:cNvPicPr>
          <p:nvPr/>
        </p:nvPicPr>
        <p:blipFill>
          <a:blip r:embed="rId2" cstate="print"/>
          <a:stretch>
            <a:fillRect/>
          </a:stretch>
        </p:blipFill>
        <p:spPr>
          <a:xfrm>
            <a:off x="7315200" y="1981200"/>
            <a:ext cx="1468120" cy="2590800"/>
          </a:xfrm>
          <a:prstGeom prst="rect">
            <a:avLst/>
          </a:prstGeom>
        </p:spPr>
      </p:pic>
    </p:spTree>
  </p:cSld>
  <p:clrMapOvr>
    <a:masterClrMapping/>
  </p:clrMapOvr>
  <p:transition spd="slow" advClick="0"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0" y="914400"/>
            <a:ext cx="9225550" cy="594360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667000" y="152400"/>
            <a:ext cx="6324600" cy="4648200"/>
          </a:xfrm>
        </p:spPr>
        <p:txBody>
          <a:bodyPr/>
          <a:lstStyle/>
          <a:p>
            <a:pPr>
              <a:defRPr/>
            </a:pPr>
            <a:r>
              <a:rPr lang="en-US" sz="4400" b="1" dirty="0" smtClean="0">
                <a:solidFill>
                  <a:srgbClr val="F9FDFC"/>
                </a:solidFill>
                <a:effectLst>
                  <a:outerShdw blurRad="38100" dist="38100" dir="2700000" algn="tl">
                    <a:srgbClr val="000000">
                      <a:alpha val="43137"/>
                    </a:srgbClr>
                  </a:outerShdw>
                </a:effectLst>
              </a:rPr>
              <a:t>LENAWEE </a:t>
            </a:r>
            <a:br>
              <a:rPr lang="en-US" sz="4400" b="1" dirty="0" smtClean="0">
                <a:solidFill>
                  <a:srgbClr val="F9FDFC"/>
                </a:solidFill>
                <a:effectLst>
                  <a:outerShdw blurRad="38100" dist="38100" dir="2700000" algn="tl">
                    <a:srgbClr val="000000">
                      <a:alpha val="43137"/>
                    </a:srgbClr>
                  </a:outerShdw>
                </a:effectLst>
              </a:rPr>
            </a:br>
            <a:r>
              <a:rPr lang="en-US" sz="4400" b="1" dirty="0" smtClean="0">
                <a:solidFill>
                  <a:srgbClr val="F9FDFC"/>
                </a:solidFill>
                <a:effectLst>
                  <a:outerShdw blurRad="38100" dist="38100" dir="2700000" algn="tl">
                    <a:srgbClr val="000000">
                      <a:alpha val="43137"/>
                    </a:srgbClr>
                  </a:outerShdw>
                </a:effectLst>
              </a:rPr>
              <a:t>COMMUNITY MENTAL HEALTH AUTHORITY</a:t>
            </a:r>
            <a:br>
              <a:rPr lang="en-US" sz="4400" b="1" dirty="0" smtClean="0">
                <a:solidFill>
                  <a:srgbClr val="F9FDFC"/>
                </a:solidFill>
                <a:effectLst>
                  <a:outerShdw blurRad="38100" dist="38100" dir="2700000" algn="tl">
                    <a:srgbClr val="000000">
                      <a:alpha val="43137"/>
                    </a:srgbClr>
                  </a:outerShdw>
                </a:effectLst>
              </a:rPr>
            </a:br>
            <a:r>
              <a:rPr lang="en-US" sz="4800" b="1" dirty="0" smtClean="0">
                <a:solidFill>
                  <a:srgbClr val="F9FDFC"/>
                </a:solidFill>
                <a:effectLst>
                  <a:outerShdw blurRad="38100" dist="38100" dir="2700000" algn="tl">
                    <a:srgbClr val="000000">
                      <a:alpha val="43137"/>
                    </a:srgbClr>
                  </a:outerShdw>
                </a:effectLst>
              </a:rPr>
              <a:t/>
            </a:r>
            <a:br>
              <a:rPr lang="en-US" sz="4800" b="1" dirty="0" smtClean="0">
                <a:solidFill>
                  <a:srgbClr val="F9FDFC"/>
                </a:solidFill>
                <a:effectLst>
                  <a:outerShdw blurRad="38100" dist="38100" dir="2700000" algn="tl">
                    <a:srgbClr val="000000">
                      <a:alpha val="43137"/>
                    </a:srgbClr>
                  </a:outerShdw>
                </a:effectLst>
              </a:rPr>
            </a:br>
            <a:r>
              <a:rPr lang="en-US" sz="4400" b="1" dirty="0" smtClean="0">
                <a:solidFill>
                  <a:srgbClr val="F9FDFC"/>
                </a:solidFill>
                <a:effectLst>
                  <a:outerShdw blurRad="38100" dist="38100" dir="2700000" algn="tl">
                    <a:srgbClr val="000000">
                      <a:alpha val="43137"/>
                    </a:srgbClr>
                  </a:outerShdw>
                </a:effectLst>
              </a:rPr>
              <a:t>ANNUAL REPORT</a:t>
            </a:r>
            <a:br>
              <a:rPr lang="en-US" sz="4400" b="1" dirty="0" smtClean="0">
                <a:solidFill>
                  <a:srgbClr val="F9FDFC"/>
                </a:solidFill>
                <a:effectLst>
                  <a:outerShdw blurRad="38100" dist="38100" dir="2700000" algn="tl">
                    <a:srgbClr val="000000">
                      <a:alpha val="43137"/>
                    </a:srgbClr>
                  </a:outerShdw>
                </a:effectLst>
              </a:rPr>
            </a:br>
            <a:r>
              <a:rPr lang="en-US" sz="4400" b="1" dirty="0" smtClean="0">
                <a:solidFill>
                  <a:srgbClr val="F9FDFC"/>
                </a:solidFill>
                <a:effectLst>
                  <a:outerShdw blurRad="38100" dist="38100" dir="2700000" algn="tl">
                    <a:srgbClr val="000000">
                      <a:alpha val="43137"/>
                    </a:srgbClr>
                  </a:outerShdw>
                </a:effectLst>
              </a:rPr>
              <a:t>2012</a:t>
            </a:r>
            <a:endParaRPr lang="en-US" sz="4400" b="1" dirty="0">
              <a:solidFill>
                <a:srgbClr val="F9FDFC"/>
              </a:solidFill>
              <a:effectLst>
                <a:outerShdw blurRad="38100" dist="38100" dir="2700000" algn="tl">
                  <a:srgbClr val="000000">
                    <a:alpha val="43137"/>
                  </a:srgbClr>
                </a:outerShdw>
              </a:effectLst>
            </a:endParaRPr>
          </a:p>
        </p:txBody>
      </p:sp>
      <p:sp>
        <p:nvSpPr>
          <p:cNvPr id="45058" name="TextBox 2"/>
          <p:cNvSpPr txBox="1">
            <a:spLocks noChangeArrowheads="1"/>
          </p:cNvSpPr>
          <p:nvPr/>
        </p:nvSpPr>
        <p:spPr bwMode="auto">
          <a:xfrm>
            <a:off x="3352800" y="5457825"/>
            <a:ext cx="4699000" cy="461665"/>
          </a:xfrm>
          <a:prstGeom prst="rect">
            <a:avLst/>
          </a:prstGeom>
          <a:solidFill>
            <a:srgbClr val="0099FF"/>
          </a:solidFill>
          <a:ln w="9525">
            <a:noFill/>
            <a:miter lim="800000"/>
            <a:headEnd/>
            <a:tailEnd/>
          </a:ln>
        </p:spPr>
        <p:txBody>
          <a:bodyPr>
            <a:spAutoFit/>
          </a:bodyPr>
          <a:lstStyle/>
          <a:p>
            <a:pPr algn="ctr"/>
            <a:r>
              <a:rPr lang="en-US" sz="2400" b="1" dirty="0" smtClean="0">
                <a:solidFill>
                  <a:srgbClr val="F9FDFC"/>
                </a:solidFill>
                <a:latin typeface="Perpetua" pitchFamily="18" charset="0"/>
              </a:rPr>
              <a:t>Ask customer service for a copy</a:t>
            </a:r>
            <a:endParaRPr lang="en-US" sz="2400" b="1" dirty="0">
              <a:solidFill>
                <a:srgbClr val="F9FDFC"/>
              </a:solidFill>
              <a:latin typeface="Perpetua" pitchFamily="18" charset="0"/>
            </a:endParaRPr>
          </a:p>
        </p:txBody>
      </p:sp>
      <p:sp>
        <p:nvSpPr>
          <p:cNvPr id="9" name="Text Box 3"/>
          <p:cNvSpPr txBox="1"/>
          <p:nvPr/>
        </p:nvSpPr>
        <p:spPr>
          <a:xfrm>
            <a:off x="203200" y="152400"/>
            <a:ext cx="2295525" cy="6096000"/>
          </a:xfrm>
          <a:prstGeom prst="rect">
            <a:avLst/>
          </a:prstGeom>
          <a:solidFill>
            <a:srgbClr val="0099FF"/>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0000"/>
              </a:lnSpc>
              <a:spcBef>
                <a:spcPts val="0"/>
              </a:spcBef>
              <a:spcAft>
                <a:spcPts val="900"/>
              </a:spcAft>
              <a:defRPr/>
            </a:pPr>
            <a:endParaRPr lang="en-US"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b="1" dirty="0">
                <a:solidFill>
                  <a:srgbClr val="F9FDFC"/>
                </a:solidFill>
                <a:latin typeface="Perpetua" pitchFamily="18" charset="0"/>
                <a:ea typeface="Tw Cen MT"/>
                <a:cs typeface="Times New Roman"/>
              </a:rPr>
              <a:t>Board of Directors</a:t>
            </a: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Judy Ackley – Chairperson</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Deb Bills – Vice Chair</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Scott Clites – Secretary</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Mark Jackson</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Howard Keller</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Emily Martinez</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smtClean="0">
                <a:solidFill>
                  <a:srgbClr val="F9FDFC"/>
                </a:solidFill>
                <a:latin typeface="Perpetua" pitchFamily="18" charset="0"/>
                <a:ea typeface="Tw Cen MT"/>
                <a:cs typeface="Times New Roman"/>
              </a:rPr>
              <a:t>Greg Adams</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Nate Smith</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Comm. Cletus Smith</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Jim Van Doren</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Comm. Don Welch</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Bob Wilson</a:t>
            </a:r>
            <a:endParaRPr lang="en-US" sz="1600" b="1" dirty="0">
              <a:latin typeface="Perpetua" pitchFamily="18" charset="0"/>
              <a:ea typeface="Tw Cen MT"/>
              <a:cs typeface="Times New Roman"/>
            </a:endParaRPr>
          </a:p>
          <a:p>
            <a:pPr algn="ctr">
              <a:lnSpc>
                <a:spcPct val="200000"/>
              </a:lnSpc>
              <a:spcBef>
                <a:spcPts val="0"/>
              </a:spcBef>
              <a:spcAft>
                <a:spcPts val="900"/>
              </a:spcAft>
              <a:defRPr/>
            </a:pPr>
            <a:r>
              <a:rPr lang="en-US" sz="1150" dirty="0">
                <a:latin typeface="Trebuchet MS"/>
                <a:ea typeface="Tw Cen MT"/>
                <a:cs typeface="Times New Roman"/>
              </a:rPr>
              <a:t> </a:t>
            </a:r>
            <a:endParaRPr lang="en-US" sz="1150" dirty="0">
              <a:ea typeface="Tw Cen MT"/>
              <a:cs typeface="Times New Roman"/>
            </a:endParaRPr>
          </a:p>
        </p:txBody>
      </p:sp>
    </p:spTree>
  </p:cSld>
  <p:clrMapOvr>
    <a:masterClrMapping/>
  </p:clrMapOvr>
  <p:transition spd="slow" advClick="0"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Title 1"/>
          <p:cNvSpPr>
            <a:spLocks noGrp="1"/>
          </p:cNvSpPr>
          <p:nvPr>
            <p:ph type="title"/>
          </p:nvPr>
        </p:nvSpPr>
        <p:spPr>
          <a:xfrm>
            <a:off x="279400" y="228600"/>
            <a:ext cx="8839200" cy="1295400"/>
          </a:xfrm>
        </p:spPr>
        <p:txBody>
          <a:bodyPr/>
          <a:lstStyle/>
          <a:p>
            <a:pPr eaLnBrk="1" hangingPunct="1"/>
            <a:r>
              <a:rPr lang="en-US" sz="5400" b="1" u="sng" smtClean="0">
                <a:ea typeface="ＭＳ Ｐゴシック"/>
                <a:cs typeface="ＭＳ Ｐゴシック"/>
              </a:rPr>
              <a:t>www.lcmha.org</a:t>
            </a:r>
            <a:r>
              <a:rPr lang="en-US" u="sng" smtClean="0">
                <a:ea typeface="ＭＳ Ｐゴシック"/>
                <a:cs typeface="ＭＳ Ｐゴシック"/>
              </a:rPr>
              <a:t/>
            </a:r>
            <a:br>
              <a:rPr lang="en-US" u="sng" smtClean="0">
                <a:ea typeface="ＭＳ Ｐゴシック"/>
                <a:cs typeface="ＭＳ Ｐゴシック"/>
              </a:rPr>
            </a:br>
            <a:endParaRPr lang="en-US" smtClean="0">
              <a:ea typeface="ＭＳ Ｐゴシック"/>
              <a:cs typeface="ＭＳ Ｐゴシック"/>
            </a:endParaRPr>
          </a:p>
        </p:txBody>
      </p:sp>
      <p:sp>
        <p:nvSpPr>
          <p:cNvPr id="353283" name="Rectangle 3"/>
          <p:cNvSpPr>
            <a:spLocks noGrp="1" noChangeArrowheads="1"/>
          </p:cNvSpPr>
          <p:nvPr>
            <p:ph idx="1"/>
          </p:nvPr>
        </p:nvSpPr>
        <p:spPr>
          <a:xfrm>
            <a:off x="990600" y="1600200"/>
            <a:ext cx="8001000" cy="4572000"/>
          </a:xfrm>
        </p:spPr>
        <p:txBody>
          <a:bodyPr/>
          <a:lstStyle/>
          <a:p>
            <a:pPr algn="ctr" eaLnBrk="1" hangingPunct="1">
              <a:lnSpc>
                <a:spcPct val="150000"/>
              </a:lnSpc>
              <a:buFontTx/>
              <a:buNone/>
            </a:pPr>
            <a:r>
              <a:rPr lang="en-US" sz="4400" b="1" dirty="0" smtClean="0">
                <a:ea typeface="ＭＳ Ｐゴシック"/>
                <a:cs typeface="ＭＳ Ｐゴシック"/>
              </a:rPr>
              <a:t>All the information contained in this presentation is available from Customer Services or our website www.lcmha.org</a:t>
            </a:r>
            <a:endParaRPr lang="en-US" sz="4400" b="1" u="sng" dirty="0" smtClean="0">
              <a:ea typeface="ＭＳ Ｐゴシック"/>
              <a:cs typeface="ＭＳ Ｐゴシック"/>
            </a:endParaRP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15000" fill="hold"/>
                                        <p:tgtEl>
                                          <p:spTgt spid="35328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53283">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914400" y="1752600"/>
            <a:ext cx="8001000" cy="4572000"/>
          </a:xfrm>
        </p:spPr>
        <p:txBody>
          <a:bodyPr/>
          <a:lstStyle/>
          <a:p>
            <a:pPr algn="ctr"/>
            <a:r>
              <a:rPr lang="en-US" dirty="0" smtClean="0">
                <a:latin typeface="Calibri"/>
                <a:ea typeface="Calibri"/>
                <a:cs typeface="Times New Roman"/>
              </a:rPr>
              <a:t>“To effectively communicate, we must realize that we are all different in the way we perceive the world and use this understanding as a guide to our communication with others.”</a:t>
            </a:r>
          </a:p>
          <a:p>
            <a:pPr algn="ctr">
              <a:buNone/>
            </a:pPr>
            <a:r>
              <a:rPr lang="en-US" dirty="0" smtClean="0">
                <a:latin typeface="Calibri"/>
                <a:ea typeface="Calibri"/>
                <a:cs typeface="Times New Roman"/>
              </a:rPr>
              <a:t>–Anthony Robbins</a:t>
            </a:r>
          </a:p>
          <a:p>
            <a:endParaRPr lang="en-US" dirty="0"/>
          </a:p>
        </p:txBody>
      </p:sp>
    </p:spTree>
  </p:cSld>
  <p:clrMapOvr>
    <a:masterClrMapping/>
  </p:clrMapOvr>
  <p:transition spd="slow" advClick="0"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Tony’s</a:t>
            </a:r>
            <a:r>
              <a:rPr lang="en-US" dirty="0" smtClean="0"/>
              <a:t> “Flyboy” Jump</a:t>
            </a:r>
            <a:endParaRPr lang="en-US" dirty="0"/>
          </a:p>
        </p:txBody>
      </p:sp>
      <p:sp>
        <p:nvSpPr>
          <p:cNvPr id="5" name="Content Placeholder 4"/>
          <p:cNvSpPr>
            <a:spLocks noGrp="1"/>
          </p:cNvSpPr>
          <p:nvPr>
            <p:ph idx="1"/>
          </p:nvPr>
        </p:nvSpPr>
        <p:spPr/>
        <p:txBody>
          <a:bodyPr/>
          <a:lstStyle/>
          <a:p>
            <a:pPr>
              <a:buNone/>
            </a:pPr>
            <a:r>
              <a:rPr lang="en-US" dirty="0" smtClean="0"/>
              <a:t>	    Look what</a:t>
            </a:r>
          </a:p>
          <a:p>
            <a:pPr>
              <a:buNone/>
            </a:pPr>
            <a:r>
              <a:rPr lang="en-US" dirty="0" smtClean="0"/>
              <a:t>         I did on</a:t>
            </a:r>
          </a:p>
          <a:p>
            <a:pPr>
              <a:buNone/>
            </a:pPr>
            <a:r>
              <a:rPr lang="en-US" dirty="0" smtClean="0"/>
              <a:t>     Sept 21 2013</a:t>
            </a:r>
            <a:endParaRPr lang="en-US" dirty="0"/>
          </a:p>
        </p:txBody>
      </p:sp>
      <p:pic>
        <p:nvPicPr>
          <p:cNvPr id="2050" name="Picture 2" descr="C:\Users\tony.tony-PC\Pictures\2013-09-21 001\100GOPRO\GOPR2878.JPG"/>
          <p:cNvPicPr>
            <a:picLocks noChangeAspect="1" noChangeArrowheads="1"/>
          </p:cNvPicPr>
          <p:nvPr/>
        </p:nvPicPr>
        <p:blipFill>
          <a:blip r:embed="rId2" cstate="print"/>
          <a:srcRect/>
          <a:stretch>
            <a:fillRect/>
          </a:stretch>
        </p:blipFill>
        <p:spPr bwMode="auto">
          <a:xfrm>
            <a:off x="381000" y="3371850"/>
            <a:ext cx="4038600" cy="3028950"/>
          </a:xfrm>
          <a:prstGeom prst="rect">
            <a:avLst/>
          </a:prstGeom>
          <a:noFill/>
        </p:spPr>
      </p:pic>
      <p:pic>
        <p:nvPicPr>
          <p:cNvPr id="2051" name="Picture 3" descr="C:\Users\tony.tony-PC\Pictures\2013-09-21 001\100GOPRO\GOPR3030.JPG"/>
          <p:cNvPicPr>
            <a:picLocks noChangeAspect="1" noChangeArrowheads="1"/>
          </p:cNvPicPr>
          <p:nvPr/>
        </p:nvPicPr>
        <p:blipFill>
          <a:blip r:embed="rId3" cstate="print"/>
          <a:srcRect/>
          <a:stretch>
            <a:fillRect/>
          </a:stretch>
        </p:blipFill>
        <p:spPr bwMode="auto">
          <a:xfrm>
            <a:off x="4800600" y="1524000"/>
            <a:ext cx="3962400" cy="2971800"/>
          </a:xfrm>
          <a:prstGeom prst="rect">
            <a:avLst/>
          </a:prstGeom>
          <a:noFill/>
        </p:spPr>
      </p:pic>
    </p:spTree>
  </p:cSld>
  <p:clrMapOvr>
    <a:masterClrMapping/>
  </p:clrMapOvr>
  <p:transition spd="slow" advClick="0"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Designed By:</a:t>
            </a:r>
            <a:endParaRPr lang="en-US" dirty="0"/>
          </a:p>
        </p:txBody>
      </p:sp>
      <p:sp>
        <p:nvSpPr>
          <p:cNvPr id="3" name="Content Placeholder 2"/>
          <p:cNvSpPr>
            <a:spLocks noGrp="1"/>
          </p:cNvSpPr>
          <p:nvPr>
            <p:ph idx="1"/>
          </p:nvPr>
        </p:nvSpPr>
        <p:spPr>
          <a:xfrm>
            <a:off x="990600" y="3276600"/>
            <a:ext cx="8001000" cy="1219200"/>
          </a:xfrm>
        </p:spPr>
        <p:txBody>
          <a:bodyPr/>
          <a:lstStyle/>
          <a:p>
            <a:pPr algn="ctr">
              <a:buNone/>
            </a:pPr>
            <a:r>
              <a:rPr lang="en-US" dirty="0" smtClean="0"/>
              <a:t>Tony “</a:t>
            </a:r>
            <a:r>
              <a:rPr lang="en-US" dirty="0" err="1" smtClean="0"/>
              <a:t>dudeonwheels</a:t>
            </a:r>
            <a:r>
              <a:rPr lang="en-US" dirty="0" smtClean="0"/>
              <a:t>” Louden</a:t>
            </a:r>
          </a:p>
          <a:p>
            <a:pPr algn="ctr">
              <a:buNone/>
            </a:pPr>
            <a:endParaRPr lang="en-US" dirty="0" smtClean="0"/>
          </a:p>
          <a:p>
            <a:pPr algn="ctr">
              <a:buNone/>
            </a:pPr>
            <a:endParaRPr lang="en-US" dirty="0" smtClean="0"/>
          </a:p>
          <a:p>
            <a:pPr algn="ctr">
              <a:buNone/>
            </a:pPr>
            <a:r>
              <a:rPr lang="en-US" dirty="0" smtClean="0"/>
              <a:t>DON’T LET YOUR DISABILITY</a:t>
            </a:r>
          </a:p>
          <a:p>
            <a:pPr algn="ctr">
              <a:buNone/>
            </a:pPr>
            <a:r>
              <a:rPr lang="en-US" dirty="0" smtClean="0"/>
              <a:t>DEFINE WHO YOU ARE</a:t>
            </a:r>
          </a:p>
          <a:p>
            <a:pPr algn="ctr">
              <a:buNone/>
            </a:pPr>
            <a:endParaRPr lang="en-US" dirty="0"/>
          </a:p>
        </p:txBody>
      </p:sp>
      <p:pic>
        <p:nvPicPr>
          <p:cNvPr id="5" name="Picture 4" descr="logo.png"/>
          <p:cNvPicPr>
            <a:picLocks noChangeAspect="1"/>
          </p:cNvPicPr>
          <p:nvPr/>
        </p:nvPicPr>
        <p:blipFill>
          <a:blip r:embed="rId2" cstate="print"/>
          <a:stretch>
            <a:fillRect/>
          </a:stretch>
        </p:blipFill>
        <p:spPr>
          <a:xfrm>
            <a:off x="990600" y="2438400"/>
            <a:ext cx="8153400" cy="2133600"/>
          </a:xfrm>
          <a:prstGeom prst="rect">
            <a:avLst/>
          </a:prstGeom>
        </p:spPr>
      </p:pic>
      <p:sp>
        <p:nvSpPr>
          <p:cNvPr id="6" name="TextBox 5"/>
          <p:cNvSpPr txBox="1"/>
          <p:nvPr/>
        </p:nvSpPr>
        <p:spPr>
          <a:xfrm>
            <a:off x="3048000" y="2590800"/>
            <a:ext cx="5562600" cy="2000548"/>
          </a:xfrm>
          <a:prstGeom prst="rect">
            <a:avLst/>
          </a:prstGeom>
          <a:noFill/>
        </p:spPr>
        <p:txBody>
          <a:bodyPr wrap="square" rtlCol="0">
            <a:spAutoFit/>
          </a:bodyPr>
          <a:lstStyle/>
          <a:p>
            <a:pPr algn="ctr"/>
            <a:endParaRPr lang="en-US" dirty="0" smtClean="0"/>
          </a:p>
          <a:p>
            <a:pPr algn="ctr"/>
            <a:r>
              <a:rPr lang="en-US" sz="3200" dirty="0" smtClean="0"/>
              <a:t>Monitor Updated by:</a:t>
            </a:r>
          </a:p>
          <a:p>
            <a:pPr algn="ctr"/>
            <a:r>
              <a:rPr lang="en-US" dirty="0" smtClean="0"/>
              <a:t>Tony </a:t>
            </a:r>
            <a:r>
              <a:rPr lang="en-US" dirty="0" err="1" smtClean="0"/>
              <a:t>Louden</a:t>
            </a:r>
            <a:r>
              <a:rPr lang="en-US" dirty="0" smtClean="0"/>
              <a:t> A.K.A.</a:t>
            </a:r>
          </a:p>
          <a:p>
            <a:pPr algn="ctr"/>
            <a:r>
              <a:rPr lang="en-US" sz="3200" dirty="0" err="1" smtClean="0"/>
              <a:t>Dudeonwheels</a:t>
            </a:r>
            <a:endParaRPr lang="en-US" sz="3200" dirty="0" smtClean="0"/>
          </a:p>
          <a:p>
            <a:pPr algn="ctr"/>
            <a:endParaRPr lang="en-US" dirty="0"/>
          </a:p>
        </p:txBody>
      </p:sp>
      <p:sp>
        <p:nvSpPr>
          <p:cNvPr id="7" name="TextBox 6"/>
          <p:cNvSpPr txBox="1"/>
          <p:nvPr/>
        </p:nvSpPr>
        <p:spPr>
          <a:xfrm>
            <a:off x="990600" y="1524000"/>
            <a:ext cx="7848600" cy="400110"/>
          </a:xfrm>
          <a:prstGeom prst="rect">
            <a:avLst/>
          </a:prstGeom>
          <a:noFill/>
        </p:spPr>
        <p:txBody>
          <a:bodyPr wrap="square" rtlCol="0">
            <a:spAutoFit/>
          </a:bodyPr>
          <a:lstStyle/>
          <a:p>
            <a:pPr algn="ctr"/>
            <a:r>
              <a:rPr lang="en-US" dirty="0" smtClean="0"/>
              <a:t>Monitor Created by – Karen Rawlings</a:t>
            </a:r>
            <a:endParaRPr lang="en-US" dirty="0"/>
          </a:p>
        </p:txBody>
      </p:sp>
    </p:spTree>
  </p:cSld>
  <p:clrMapOvr>
    <a:masterClrMapping/>
  </p:clrMapOvr>
  <p:transition spd="slow" advClick="0"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i="1" dirty="0" smtClean="0"/>
              <a:t>INTEGRATED HEALTH</a:t>
            </a:r>
          </a:p>
        </p:txBody>
      </p:sp>
      <p:sp>
        <p:nvSpPr>
          <p:cNvPr id="3" name="Content Placeholder 2"/>
          <p:cNvSpPr>
            <a:spLocks noGrp="1"/>
          </p:cNvSpPr>
          <p:nvPr>
            <p:ph idx="1"/>
          </p:nvPr>
        </p:nvSpPr>
        <p:spPr>
          <a:xfrm>
            <a:off x="685800" y="5638800"/>
            <a:ext cx="7924800" cy="914400"/>
          </a:xfrm>
        </p:spPr>
        <p:txBody>
          <a:bodyPr/>
          <a:lstStyle/>
          <a:p>
            <a:pPr>
              <a:buNone/>
            </a:pPr>
            <a:r>
              <a:rPr lang="en-US" i="1" dirty="0" smtClean="0"/>
              <a:t>THE BEST APPROACH FOR EVERYONE</a:t>
            </a:r>
          </a:p>
          <a:p>
            <a:pPr>
              <a:buNone/>
            </a:pPr>
            <a:endParaRPr lang="en-US" i="1" dirty="0" smtClean="0"/>
          </a:p>
        </p:txBody>
      </p:sp>
      <p:pic>
        <p:nvPicPr>
          <p:cNvPr id="7" name="Picture 3"/>
          <p:cNvPicPr>
            <a:picLocks noChangeAspect="1" noChangeArrowheads="1"/>
          </p:cNvPicPr>
          <p:nvPr/>
        </p:nvPicPr>
        <p:blipFill>
          <a:blip r:embed="rId2" cstate="print"/>
          <a:srcRect/>
          <a:stretch>
            <a:fillRect/>
          </a:stretch>
        </p:blipFill>
        <p:spPr bwMode="auto">
          <a:xfrm>
            <a:off x="2514600" y="1600200"/>
            <a:ext cx="4884758" cy="4001002"/>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3" name="Text Box 5"/>
          <p:cNvSpPr txBox="1">
            <a:spLocks noChangeArrowheads="1"/>
          </p:cNvSpPr>
          <p:nvPr/>
        </p:nvSpPr>
        <p:spPr bwMode="auto">
          <a:xfrm>
            <a:off x="990600" y="1447800"/>
            <a:ext cx="8001000" cy="5786438"/>
          </a:xfrm>
          <a:prstGeom prst="rect">
            <a:avLst/>
          </a:prstGeom>
          <a:noFill/>
          <a:ln w="9525">
            <a:noFill/>
            <a:miter lim="800000"/>
            <a:headEnd/>
            <a:tailEnd/>
          </a:ln>
          <a:effectLst/>
        </p:spPr>
        <p:txBody>
          <a:bodyPr>
            <a:spAutoFit/>
          </a:bodyPr>
          <a:lstStyle>
            <a:lvl1pPr algn="r">
              <a:defRPr sz="2000" i="1">
                <a:solidFill>
                  <a:schemeClr val="tx1"/>
                </a:solidFill>
                <a:latin typeface="Arial" charset="0"/>
              </a:defRPr>
            </a:lvl1pPr>
            <a:lvl2pPr marL="742950" indent="-285750" algn="r">
              <a:defRPr sz="2000" i="1">
                <a:solidFill>
                  <a:schemeClr val="tx1"/>
                </a:solidFill>
                <a:latin typeface="Arial" charset="0"/>
              </a:defRPr>
            </a:lvl2pPr>
            <a:lvl3pPr marL="1143000" indent="-228600" algn="r">
              <a:defRPr sz="2000" i="1">
                <a:solidFill>
                  <a:schemeClr val="tx1"/>
                </a:solidFill>
                <a:latin typeface="Arial" charset="0"/>
              </a:defRPr>
            </a:lvl3pPr>
            <a:lvl4pPr marL="1600200" indent="-228600" algn="r">
              <a:defRPr sz="2000" i="1">
                <a:solidFill>
                  <a:schemeClr val="tx1"/>
                </a:solidFill>
                <a:latin typeface="Arial" charset="0"/>
              </a:defRPr>
            </a:lvl4pPr>
            <a:lvl5pPr marL="2057400" indent="-228600" algn="r">
              <a:defRPr sz="2000" i="1">
                <a:solidFill>
                  <a:schemeClr val="tx1"/>
                </a:solidFill>
                <a:latin typeface="Arial" charset="0"/>
              </a:defRPr>
            </a:lvl5pPr>
            <a:lvl6pPr marL="2514600" indent="-228600" algn="r" eaLnBrk="0" fontAlgn="base" hangingPunct="0">
              <a:spcBef>
                <a:spcPct val="0"/>
              </a:spcBef>
              <a:spcAft>
                <a:spcPct val="0"/>
              </a:spcAft>
              <a:defRPr sz="2000" i="1">
                <a:solidFill>
                  <a:schemeClr val="tx1"/>
                </a:solidFill>
                <a:latin typeface="Arial" charset="0"/>
              </a:defRPr>
            </a:lvl6pPr>
            <a:lvl7pPr marL="2971800" indent="-228600" algn="r" eaLnBrk="0" fontAlgn="base" hangingPunct="0">
              <a:spcBef>
                <a:spcPct val="0"/>
              </a:spcBef>
              <a:spcAft>
                <a:spcPct val="0"/>
              </a:spcAft>
              <a:defRPr sz="2000" i="1">
                <a:solidFill>
                  <a:schemeClr val="tx1"/>
                </a:solidFill>
                <a:latin typeface="Arial" charset="0"/>
              </a:defRPr>
            </a:lvl7pPr>
            <a:lvl8pPr marL="3429000" indent="-228600" algn="r" eaLnBrk="0" fontAlgn="base" hangingPunct="0">
              <a:spcBef>
                <a:spcPct val="0"/>
              </a:spcBef>
              <a:spcAft>
                <a:spcPct val="0"/>
              </a:spcAft>
              <a:defRPr sz="2000" i="1">
                <a:solidFill>
                  <a:schemeClr val="tx1"/>
                </a:solidFill>
                <a:latin typeface="Arial" charset="0"/>
              </a:defRPr>
            </a:lvl8pPr>
            <a:lvl9pPr marL="3886200" indent="-228600" algn="r" eaLnBrk="0" fontAlgn="base" hangingPunct="0">
              <a:spcBef>
                <a:spcPct val="0"/>
              </a:spcBef>
              <a:spcAft>
                <a:spcPct val="0"/>
              </a:spcAft>
              <a:defRPr sz="2000" i="1">
                <a:solidFill>
                  <a:schemeClr val="tx1"/>
                </a:solidFill>
                <a:latin typeface="Arial" charset="0"/>
              </a:defRPr>
            </a:lvl9pPr>
          </a:lstStyle>
          <a:p>
            <a:pPr algn="ctr" eaLnBrk="0" hangingPunct="0">
              <a:defRPr/>
            </a:pPr>
            <a:endParaRPr lang="en-US" b="1" i="0" dirty="0">
              <a:latin typeface="+mj-lt"/>
            </a:endParaRPr>
          </a:p>
          <a:p>
            <a:pPr algn="ctr" eaLnBrk="0" hangingPunct="0">
              <a:defRPr/>
            </a:pPr>
            <a:r>
              <a:rPr lang="en-US" sz="3200" b="1" i="0" dirty="0" smtClean="0">
                <a:latin typeface="+mj-lt"/>
              </a:rPr>
              <a:t> LCMHA is a member of The Community </a:t>
            </a:r>
            <a:r>
              <a:rPr lang="en-US" sz="3200" b="1" i="0" dirty="0">
                <a:latin typeface="+mj-lt"/>
              </a:rPr>
              <a:t>M</a:t>
            </a:r>
            <a:r>
              <a:rPr lang="en-US" sz="3200" b="1" i="0" dirty="0" smtClean="0">
                <a:latin typeface="+mj-lt"/>
              </a:rPr>
              <a:t>ental </a:t>
            </a:r>
            <a:r>
              <a:rPr lang="en-US" sz="3200" b="1" i="0" dirty="0">
                <a:latin typeface="+mj-lt"/>
              </a:rPr>
              <a:t>H</a:t>
            </a:r>
            <a:r>
              <a:rPr lang="en-US" sz="3200" b="1" i="0" dirty="0" smtClean="0">
                <a:latin typeface="+mj-lt"/>
              </a:rPr>
              <a:t>ealth </a:t>
            </a:r>
            <a:r>
              <a:rPr lang="en-US" sz="3200" b="1" i="0" dirty="0">
                <a:latin typeface="+mj-lt"/>
              </a:rPr>
              <a:t>P</a:t>
            </a:r>
            <a:r>
              <a:rPr lang="en-US" sz="3200" b="1" i="0" dirty="0" smtClean="0">
                <a:latin typeface="+mj-lt"/>
              </a:rPr>
              <a:t>artnership of Southeastern Michigan</a:t>
            </a:r>
          </a:p>
          <a:p>
            <a:pPr algn="ctr" eaLnBrk="0" hangingPunct="0">
              <a:defRPr/>
            </a:pPr>
            <a:endParaRPr lang="en-US" sz="1000" b="1" i="0" dirty="0">
              <a:latin typeface="Tahoma" pitchFamily="34" charset="0"/>
            </a:endParaRPr>
          </a:p>
          <a:p>
            <a:pPr algn="ctr" eaLnBrk="0" hangingPunct="0">
              <a:defRPr/>
            </a:pPr>
            <a:endParaRPr lang="en-US" i="0" dirty="0">
              <a:effectLst>
                <a:outerShdw blurRad="38100" dist="38100" dir="2700000" algn="tl">
                  <a:srgbClr val="000000"/>
                </a:outerShdw>
              </a:effectLst>
              <a:latin typeface="Tahoma" pitchFamily="34" charset="0"/>
            </a:endParaRPr>
          </a:p>
          <a:p>
            <a:pPr algn="ctr" eaLnBrk="0" hangingPunct="0">
              <a:defRPr/>
            </a:pPr>
            <a:r>
              <a:rPr lang="en-US" sz="3200" b="1" i="0" dirty="0" smtClean="0">
                <a:latin typeface="+mn-lt"/>
              </a:rPr>
              <a:t>Along with Livingston</a:t>
            </a:r>
            <a:r>
              <a:rPr lang="en-US" sz="3200" b="1" i="0" dirty="0">
                <a:latin typeface="+mn-lt"/>
              </a:rPr>
              <a:t>, Monroe and Washtenaw </a:t>
            </a:r>
            <a:r>
              <a:rPr lang="en-US" sz="3200" b="1" i="0" dirty="0" smtClean="0">
                <a:latin typeface="+mn-lt"/>
              </a:rPr>
              <a:t>County</a:t>
            </a:r>
          </a:p>
          <a:p>
            <a:pPr algn="ctr" eaLnBrk="0" hangingPunct="0">
              <a:defRPr/>
            </a:pPr>
            <a:endParaRPr lang="en-US" sz="3200" b="1" i="0" dirty="0" smtClean="0">
              <a:latin typeface="+mn-lt"/>
            </a:endParaRPr>
          </a:p>
          <a:p>
            <a:pPr algn="ctr" eaLnBrk="0" hangingPunct="0">
              <a:defRPr/>
            </a:pPr>
            <a:r>
              <a:rPr lang="en-US" sz="2400" b="1" i="0" dirty="0" smtClean="0">
                <a:latin typeface="+mn-lt"/>
              </a:rPr>
              <a:t>This </a:t>
            </a:r>
            <a:r>
              <a:rPr lang="en-US" sz="2400" b="1" i="0" dirty="0">
                <a:latin typeface="+mn-lt"/>
              </a:rPr>
              <a:t>partnership strives to be the model of excellence in a regional system of integrated care, joining with consumers, families and the community to help consumers reach their </a:t>
            </a:r>
            <a:r>
              <a:rPr lang="en-US" sz="2400" b="1" i="0" dirty="0" smtClean="0">
                <a:latin typeface="+mn-lt"/>
              </a:rPr>
              <a:t>dreams</a:t>
            </a:r>
            <a:endParaRPr lang="en-US" sz="2400" b="1" i="0" dirty="0">
              <a:latin typeface="+mn-lt"/>
            </a:endParaRPr>
          </a:p>
          <a:p>
            <a:pPr algn="ctr" eaLnBrk="0" hangingPunct="0">
              <a:defRPr/>
            </a:pPr>
            <a:endParaRPr lang="en-US" sz="3200" b="1" i="0" dirty="0">
              <a:latin typeface="Tahoma" pitchFamily="34" charset="0"/>
            </a:endParaRPr>
          </a:p>
        </p:txBody>
      </p:sp>
      <p:sp>
        <p:nvSpPr>
          <p:cNvPr id="20482" name="Title 3"/>
          <p:cNvSpPr>
            <a:spLocks noGrp="1"/>
          </p:cNvSpPr>
          <p:nvPr>
            <p:ph type="title"/>
          </p:nvPr>
        </p:nvSpPr>
        <p:spPr/>
        <p:txBody>
          <a:bodyPr/>
          <a:lstStyle/>
          <a:p>
            <a:pPr eaLnBrk="1" hangingPunct="1"/>
            <a:endParaRPr lang="en-US" smtClean="0">
              <a:ea typeface="ＭＳ Ｐゴシック"/>
              <a:cs typeface="ＭＳ Ｐゴシック"/>
            </a:endParaRPr>
          </a:p>
        </p:txBody>
      </p:sp>
      <p:pic>
        <p:nvPicPr>
          <p:cNvPr id="20483" name="Picture 4"/>
          <p:cNvPicPr>
            <a:picLocks noChangeAspect="1"/>
          </p:cNvPicPr>
          <p:nvPr/>
        </p:nvPicPr>
        <p:blipFill>
          <a:blip r:embed="rId2" cstate="print"/>
          <a:srcRect/>
          <a:stretch>
            <a:fillRect/>
          </a:stretch>
        </p:blipFill>
        <p:spPr bwMode="auto">
          <a:xfrm>
            <a:off x="0" y="0"/>
            <a:ext cx="2133600" cy="173990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5400" b="1" dirty="0" smtClean="0">
                <a:ea typeface="ＭＳ Ｐゴシック"/>
                <a:cs typeface="ＭＳ Ｐゴシック"/>
              </a:rPr>
              <a:t>ACCREDITATION</a:t>
            </a:r>
          </a:p>
        </p:txBody>
      </p:sp>
      <p:sp>
        <p:nvSpPr>
          <p:cNvPr id="315395" name="Rectangle 3"/>
          <p:cNvSpPr>
            <a:spLocks noGrp="1" noChangeArrowheads="1"/>
          </p:cNvSpPr>
          <p:nvPr>
            <p:ph idx="1"/>
          </p:nvPr>
        </p:nvSpPr>
        <p:spPr>
          <a:xfrm>
            <a:off x="1069975" y="2251075"/>
            <a:ext cx="8001000" cy="4343400"/>
          </a:xfrm>
        </p:spPr>
        <p:txBody>
          <a:bodyPr anchor="ctr"/>
          <a:lstStyle/>
          <a:p>
            <a:pPr eaLnBrk="1" hangingPunct="1">
              <a:buFontTx/>
              <a:buNone/>
              <a:defRPr/>
            </a:pPr>
            <a:r>
              <a:rPr lang="en-US" sz="2800" b="1" dirty="0" smtClean="0"/>
              <a:t>LCMHA is accredited by The Joint Commission of Healthcare Organizations</a:t>
            </a:r>
          </a:p>
          <a:p>
            <a:pPr eaLnBrk="1" hangingPunct="1">
              <a:buFontTx/>
              <a:buNone/>
              <a:defRPr/>
            </a:pPr>
            <a:endParaRPr lang="en-US" sz="2800" b="1" dirty="0" smtClean="0"/>
          </a:p>
          <a:p>
            <a:pPr eaLnBrk="1" hangingPunct="1">
              <a:buFontTx/>
              <a:buNone/>
              <a:defRPr/>
            </a:pPr>
            <a:r>
              <a:rPr lang="en-US" sz="2800" b="1" dirty="0" smtClean="0"/>
              <a:t>If someone </a:t>
            </a:r>
            <a:r>
              <a:rPr lang="en-US" sz="2800" b="1" dirty="0"/>
              <a:t>you know has an issue </a:t>
            </a:r>
            <a:r>
              <a:rPr lang="en-US" sz="2800" b="1" dirty="0" smtClean="0"/>
              <a:t>with their </a:t>
            </a:r>
            <a:r>
              <a:rPr lang="en-US" sz="2800" b="1" dirty="0"/>
              <a:t>services or feels unsafe:</a:t>
            </a:r>
          </a:p>
          <a:p>
            <a:pPr eaLnBrk="1" hangingPunct="1">
              <a:buFontTx/>
              <a:buNone/>
              <a:defRPr/>
            </a:pPr>
            <a:endParaRPr lang="en-US" sz="2800" b="1" dirty="0"/>
          </a:p>
          <a:p>
            <a:pPr algn="ctr" eaLnBrk="1" hangingPunct="1">
              <a:buFontTx/>
              <a:buNone/>
              <a:defRPr/>
            </a:pPr>
            <a:r>
              <a:rPr lang="en-US" sz="2800" b="1" dirty="0"/>
              <a:t>Contact Customer Services </a:t>
            </a:r>
            <a:endParaRPr lang="en-US" sz="2800" b="1" dirty="0" smtClean="0"/>
          </a:p>
          <a:p>
            <a:pPr algn="ctr" eaLnBrk="1" hangingPunct="1">
              <a:buFontTx/>
              <a:buNone/>
              <a:defRPr/>
            </a:pPr>
            <a:r>
              <a:rPr lang="en-US" sz="2800" b="1" dirty="0" smtClean="0"/>
              <a:t>263.8905</a:t>
            </a:r>
          </a:p>
          <a:p>
            <a:pPr marL="0" indent="0" eaLnBrk="1" hangingPunct="1">
              <a:buFontTx/>
              <a:buNone/>
              <a:defRPr/>
            </a:pPr>
            <a:endParaRPr lang="en-US" dirty="0"/>
          </a:p>
          <a:p>
            <a:pPr eaLnBrk="1" hangingPunct="1">
              <a:defRPr/>
            </a:pPr>
            <a:endParaRPr lang="en-US" dirty="0"/>
          </a:p>
        </p:txBody>
      </p:sp>
      <p:pic>
        <p:nvPicPr>
          <p:cNvPr id="21507" name="Picture 4"/>
          <p:cNvPicPr>
            <a:picLocks noChangeAspect="1" noChangeArrowheads="1"/>
          </p:cNvPicPr>
          <p:nvPr/>
        </p:nvPicPr>
        <p:blipFill>
          <a:blip r:embed="rId2" cstate="print"/>
          <a:srcRect/>
          <a:stretch>
            <a:fillRect/>
          </a:stretch>
        </p:blipFill>
        <p:spPr bwMode="auto">
          <a:xfrm>
            <a:off x="7772400" y="1295400"/>
            <a:ext cx="955675" cy="955675"/>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5400" b="1" smtClean="0">
                <a:ea typeface="ＭＳ Ｐゴシック"/>
                <a:cs typeface="ＭＳ Ｐゴシック"/>
              </a:rPr>
              <a:t>YOUR RIGHTS</a:t>
            </a:r>
          </a:p>
        </p:txBody>
      </p:sp>
      <p:sp>
        <p:nvSpPr>
          <p:cNvPr id="22530" name="Content Placeholder 2"/>
          <p:cNvSpPr>
            <a:spLocks noGrp="1"/>
          </p:cNvSpPr>
          <p:nvPr>
            <p:ph idx="1"/>
          </p:nvPr>
        </p:nvSpPr>
        <p:spPr>
          <a:xfrm>
            <a:off x="990600" y="1295400"/>
            <a:ext cx="8001000" cy="5181600"/>
          </a:xfrm>
        </p:spPr>
        <p:txBody>
          <a:bodyPr/>
          <a:lstStyle/>
          <a:p>
            <a:pPr marL="0" indent="0" algn="ctr" eaLnBrk="1" hangingPunct="1">
              <a:buFontTx/>
              <a:buNone/>
            </a:pPr>
            <a:r>
              <a:rPr lang="en-US" b="1" dirty="0" smtClean="0">
                <a:ea typeface="ＭＳ Ｐゴシック"/>
                <a:cs typeface="ＭＳ Ｐゴシック"/>
              </a:rPr>
              <a:t>All consumers of Lenawee Community Mental Health will be treated fairly and with dignity and respect.</a:t>
            </a:r>
          </a:p>
          <a:p>
            <a:pPr marL="0" indent="0" algn="ctr" eaLnBrk="1" hangingPunct="1">
              <a:buFontTx/>
              <a:buNone/>
            </a:pPr>
            <a:endParaRPr lang="en-US" b="1" dirty="0" smtClean="0">
              <a:ea typeface="ＭＳ Ｐゴシック"/>
              <a:cs typeface="ＭＳ Ｐゴシック"/>
            </a:endParaRPr>
          </a:p>
          <a:p>
            <a:pPr marL="0" indent="0" eaLnBrk="1" hangingPunct="1">
              <a:buFontTx/>
              <a:buNone/>
            </a:pPr>
            <a:r>
              <a:rPr lang="en-US" b="1" dirty="0" smtClean="0">
                <a:ea typeface="ＭＳ Ｐゴシック"/>
                <a:cs typeface="ＭＳ Ｐゴシック"/>
              </a:rPr>
              <a:t>If this is not happening, contact </a:t>
            </a:r>
          </a:p>
          <a:p>
            <a:pPr lvl="1" eaLnBrk="1" hangingPunct="1"/>
            <a:r>
              <a:rPr lang="en-US" b="1" dirty="0" smtClean="0">
                <a:ea typeface="ＭＳ Ｐゴシック"/>
              </a:rPr>
              <a:t>The Recipient Rights Officer –Rose Savage</a:t>
            </a:r>
          </a:p>
          <a:p>
            <a:pPr lvl="1" eaLnBrk="1" hangingPunct="1"/>
            <a:r>
              <a:rPr lang="en-US" b="1" dirty="0" smtClean="0">
                <a:ea typeface="ＭＳ Ｐゴシック"/>
              </a:rPr>
              <a:t>ask for a Recipient Rights Complaint Form</a:t>
            </a:r>
          </a:p>
          <a:p>
            <a:pPr lvl="1" eaLnBrk="1" hangingPunct="1"/>
            <a:r>
              <a:rPr lang="en-US" b="1" dirty="0" smtClean="0">
                <a:ea typeface="ＭＳ Ｐゴシック"/>
              </a:rPr>
              <a:t>ask for Customer Services</a:t>
            </a:r>
          </a:p>
        </p:txBody>
      </p:sp>
    </p:spTree>
  </p:cSld>
  <p:clrMapOvr>
    <a:masterClrMapping/>
  </p:clrMapOvr>
  <p:transition spd="slow" advClick="0"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ROSC – Recovery Oriented System</a:t>
            </a:r>
            <a:br>
              <a:rPr lang="en-US" dirty="0" smtClean="0"/>
            </a:br>
            <a:r>
              <a:rPr lang="en-US" dirty="0" smtClean="0"/>
              <a:t> of Care</a:t>
            </a:r>
            <a:endParaRPr lang="en-US" dirty="0"/>
          </a:p>
        </p:txBody>
      </p:sp>
      <p:sp>
        <p:nvSpPr>
          <p:cNvPr id="3" name="Content Placeholder 2"/>
          <p:cNvSpPr>
            <a:spLocks noGrp="1"/>
          </p:cNvSpPr>
          <p:nvPr>
            <p:ph idx="1"/>
          </p:nvPr>
        </p:nvSpPr>
        <p:spPr/>
        <p:txBody>
          <a:bodyPr/>
          <a:lstStyle/>
          <a:p>
            <a:pPr lvl="0"/>
            <a:r>
              <a:rPr lang="en-US" dirty="0" smtClean="0"/>
              <a:t>Recovery Oriented Systems of Care support person centered and self-directed approaches to care that build on the strengths and resilience of individuals, families and communities to take responsibility for their sustained health, wellness, and recovery from alcohol and drug problems.  For more info ask to speak to customer services.</a:t>
            </a:r>
            <a:endParaRPr lang="en-US" b="1" dirty="0"/>
          </a:p>
        </p:txBody>
      </p:sp>
    </p:spTree>
  </p:cSld>
  <p:clrMapOvr>
    <a:masterClrMapping/>
  </p:clrMapOvr>
  <p:transition spd="slow" advClick="0"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3506_LCMHA_Donna_7-30-15.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686300" y="3581400"/>
            <a:ext cx="609600" cy="609600"/>
          </a:xfrm>
        </p:spPr>
      </p:pic>
    </p:spTree>
    <p:extLst>
      <p:ext uri="{BB962C8B-B14F-4D97-AF65-F5344CB8AC3E}">
        <p14:creationId xmlns:p14="http://schemas.microsoft.com/office/powerpoint/2010/main" val="3356024676"/>
      </p:ext>
    </p:extLst>
  </p:cSld>
  <p:clrMapOvr>
    <a:masterClrMapping/>
  </p:clrMapOvr>
  <p:transition spd="slow" advClick="0" advTm="6000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4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S010286216">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736057</TotalTime>
  <Words>1021</Words>
  <Application>Microsoft Office PowerPoint</Application>
  <PresentationFormat>On-screen Show (4:3)</PresentationFormat>
  <Paragraphs>246</Paragraphs>
  <Slides>34</Slides>
  <Notes>2</Notes>
  <HiddenSlides>0</HiddenSlides>
  <MMClips>2</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TS010286216</vt:lpstr>
      <vt:lpstr>PowerPoint Presentation</vt:lpstr>
      <vt:lpstr>MISSION STATEMENT </vt:lpstr>
      <vt:lpstr>Values</vt:lpstr>
      <vt:lpstr> INTEGRATED HEALTH</vt:lpstr>
      <vt:lpstr>PowerPoint Presentation</vt:lpstr>
      <vt:lpstr>ACCREDITATION</vt:lpstr>
      <vt:lpstr>YOUR RIGHTS</vt:lpstr>
      <vt:lpstr>ROSC – Recovery Oriented System  of Care</vt:lpstr>
      <vt:lpstr>PowerPoint Presentation</vt:lpstr>
      <vt:lpstr>NEED HELP…</vt:lpstr>
      <vt:lpstr>WHAT IS CUSTOMER SERVICES?</vt:lpstr>
      <vt:lpstr>CONTACT US</vt:lpstr>
      <vt:lpstr>INTERCONNECTIONS  DROP IN CENTER</vt:lpstr>
      <vt:lpstr>Health Kick</vt:lpstr>
      <vt:lpstr> PEER SUPPORT SPECIALISTS </vt:lpstr>
      <vt:lpstr>Need Social Security Help?</vt:lpstr>
      <vt:lpstr>LENAWEE PEER SPECIALISTS</vt:lpstr>
      <vt:lpstr>COMMUNITY RESOURCES</vt:lpstr>
      <vt:lpstr>NO PRIMARY CARE DOCTOR?</vt:lpstr>
      <vt:lpstr>SUICIDE PREVENTION</vt:lpstr>
      <vt:lpstr>HELPLINE ESPANOL</vt:lpstr>
      <vt:lpstr>HELPLINE</vt:lpstr>
      <vt:lpstr>Healthy Living and Support Group</vt:lpstr>
      <vt:lpstr>DEPRESSION  SUPPORT GROUP</vt:lpstr>
      <vt:lpstr>PowerPoint Presentation</vt:lpstr>
      <vt:lpstr>PROGRAMS FOR HOMELESS</vt:lpstr>
      <vt:lpstr>2-1-1</vt:lpstr>
      <vt:lpstr>Lcmha newsletter</vt:lpstr>
      <vt:lpstr>Veggie Mobile calendar</vt:lpstr>
      <vt:lpstr>LENAWEE  COMMUNITY MENTAL HEALTH AUTHORITY  ANNUAL REPORT 2012</vt:lpstr>
      <vt:lpstr>www.lcmha.org </vt:lpstr>
      <vt:lpstr>PowerPoint Presentation</vt:lpstr>
      <vt:lpstr>Tony’s “Flyboy” Jump</vt:lpstr>
      <vt:lpstr>Designed By:</vt:lpstr>
    </vt:vector>
  </TitlesOfParts>
  <Company>Lenawee Community Mental Health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Kay Ross</dc:creator>
  <cp:lastModifiedBy>Kay Ross</cp:lastModifiedBy>
  <cp:revision>420</cp:revision>
  <cp:lastPrinted>2011-11-03T18:16:11Z</cp:lastPrinted>
  <dcterms:created xsi:type="dcterms:W3CDTF">2011-11-02T22:43:06Z</dcterms:created>
  <dcterms:modified xsi:type="dcterms:W3CDTF">2015-09-15T15:35:48Z</dcterms:modified>
</cp:coreProperties>
</file>