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45"/>
  </p:notesMasterIdLst>
  <p:handoutMasterIdLst>
    <p:handoutMasterId r:id="rId46"/>
  </p:handoutMasterIdLst>
  <p:sldIdLst>
    <p:sldId id="256" r:id="rId2"/>
    <p:sldId id="298" r:id="rId3"/>
    <p:sldId id="299" r:id="rId4"/>
    <p:sldId id="433" r:id="rId5"/>
    <p:sldId id="472" r:id="rId6"/>
    <p:sldId id="440" r:id="rId7"/>
    <p:sldId id="461" r:id="rId8"/>
    <p:sldId id="474" r:id="rId9"/>
    <p:sldId id="462" r:id="rId10"/>
    <p:sldId id="414" r:id="rId11"/>
    <p:sldId id="304" r:id="rId12"/>
    <p:sldId id="407" r:id="rId13"/>
    <p:sldId id="354" r:id="rId14"/>
    <p:sldId id="464" r:id="rId15"/>
    <p:sldId id="470" r:id="rId16"/>
    <p:sldId id="356" r:id="rId17"/>
    <p:sldId id="475" r:id="rId18"/>
    <p:sldId id="476" r:id="rId19"/>
    <p:sldId id="371" r:id="rId20"/>
    <p:sldId id="375" r:id="rId21"/>
    <p:sldId id="438" r:id="rId22"/>
    <p:sldId id="439" r:id="rId23"/>
    <p:sldId id="471" r:id="rId24"/>
    <p:sldId id="402" r:id="rId25"/>
    <p:sldId id="469" r:id="rId26"/>
    <p:sldId id="401" r:id="rId27"/>
    <p:sldId id="400" r:id="rId28"/>
    <p:sldId id="393" r:id="rId29"/>
    <p:sldId id="436" r:id="rId30"/>
    <p:sldId id="360" r:id="rId31"/>
    <p:sldId id="443" r:id="rId32"/>
    <p:sldId id="387" r:id="rId33"/>
    <p:sldId id="460" r:id="rId34"/>
    <p:sldId id="434" r:id="rId35"/>
    <p:sldId id="437" r:id="rId36"/>
    <p:sldId id="466" r:id="rId37"/>
    <p:sldId id="467" r:id="rId38"/>
    <p:sldId id="468" r:id="rId39"/>
    <p:sldId id="446" r:id="rId40"/>
    <p:sldId id="435" r:id="rId41"/>
    <p:sldId id="473" r:id="rId42"/>
    <p:sldId id="459" r:id="rId43"/>
    <p:sldId id="457" r:id="rId44"/>
  </p:sldIdLst>
  <p:sldSz cx="9144000" cy="6858000" type="screen4x3"/>
  <p:notesSz cx="7010400" cy="9296400"/>
  <p:defaultTextStyle>
    <a:defPPr>
      <a:defRPr lang="en-US"/>
    </a:defPPr>
    <a:lvl1pPr algn="l" rtl="0" fontAlgn="base">
      <a:spcBef>
        <a:spcPct val="0"/>
      </a:spcBef>
      <a:spcAft>
        <a:spcPct val="0"/>
      </a:spcAft>
      <a:defRPr sz="2000" i="1" kern="1200">
        <a:solidFill>
          <a:schemeClr val="tx1"/>
        </a:solidFill>
        <a:latin typeface="Arial" charset="0"/>
        <a:ea typeface="+mn-ea"/>
        <a:cs typeface="+mn-cs"/>
      </a:defRPr>
    </a:lvl1pPr>
    <a:lvl2pPr marL="457200" algn="l" rtl="0" fontAlgn="base">
      <a:spcBef>
        <a:spcPct val="0"/>
      </a:spcBef>
      <a:spcAft>
        <a:spcPct val="0"/>
      </a:spcAft>
      <a:defRPr sz="2000" i="1" kern="1200">
        <a:solidFill>
          <a:schemeClr val="tx1"/>
        </a:solidFill>
        <a:latin typeface="Arial" charset="0"/>
        <a:ea typeface="+mn-ea"/>
        <a:cs typeface="+mn-cs"/>
      </a:defRPr>
    </a:lvl2pPr>
    <a:lvl3pPr marL="914400" algn="l" rtl="0" fontAlgn="base">
      <a:spcBef>
        <a:spcPct val="0"/>
      </a:spcBef>
      <a:spcAft>
        <a:spcPct val="0"/>
      </a:spcAft>
      <a:defRPr sz="2000" i="1" kern="1200">
        <a:solidFill>
          <a:schemeClr val="tx1"/>
        </a:solidFill>
        <a:latin typeface="Arial" charset="0"/>
        <a:ea typeface="+mn-ea"/>
        <a:cs typeface="+mn-cs"/>
      </a:defRPr>
    </a:lvl3pPr>
    <a:lvl4pPr marL="1371600" algn="l" rtl="0" fontAlgn="base">
      <a:spcBef>
        <a:spcPct val="0"/>
      </a:spcBef>
      <a:spcAft>
        <a:spcPct val="0"/>
      </a:spcAft>
      <a:defRPr sz="2000" i="1" kern="1200">
        <a:solidFill>
          <a:schemeClr val="tx1"/>
        </a:solidFill>
        <a:latin typeface="Arial" charset="0"/>
        <a:ea typeface="+mn-ea"/>
        <a:cs typeface="+mn-cs"/>
      </a:defRPr>
    </a:lvl4pPr>
    <a:lvl5pPr marL="1828800" algn="l" rtl="0" fontAlgn="base">
      <a:spcBef>
        <a:spcPct val="0"/>
      </a:spcBef>
      <a:spcAft>
        <a:spcPct val="0"/>
      </a:spcAft>
      <a:defRPr sz="2000" i="1" kern="1200">
        <a:solidFill>
          <a:schemeClr val="tx1"/>
        </a:solidFill>
        <a:latin typeface="Arial" charset="0"/>
        <a:ea typeface="+mn-ea"/>
        <a:cs typeface="+mn-cs"/>
      </a:defRPr>
    </a:lvl5pPr>
    <a:lvl6pPr marL="2286000" algn="l" defTabSz="914400" rtl="0" eaLnBrk="1" latinLnBrk="0" hangingPunct="1">
      <a:defRPr sz="2000" i="1" kern="1200">
        <a:solidFill>
          <a:schemeClr val="tx1"/>
        </a:solidFill>
        <a:latin typeface="Arial" charset="0"/>
        <a:ea typeface="+mn-ea"/>
        <a:cs typeface="+mn-cs"/>
      </a:defRPr>
    </a:lvl6pPr>
    <a:lvl7pPr marL="2743200" algn="l" defTabSz="914400" rtl="0" eaLnBrk="1" latinLnBrk="0" hangingPunct="1">
      <a:defRPr sz="2000" i="1" kern="1200">
        <a:solidFill>
          <a:schemeClr val="tx1"/>
        </a:solidFill>
        <a:latin typeface="Arial" charset="0"/>
        <a:ea typeface="+mn-ea"/>
        <a:cs typeface="+mn-cs"/>
      </a:defRPr>
    </a:lvl7pPr>
    <a:lvl8pPr marL="3200400" algn="l" defTabSz="914400" rtl="0" eaLnBrk="1" latinLnBrk="0" hangingPunct="1">
      <a:defRPr sz="2000" i="1" kern="1200">
        <a:solidFill>
          <a:schemeClr val="tx1"/>
        </a:solidFill>
        <a:latin typeface="Arial" charset="0"/>
        <a:ea typeface="+mn-ea"/>
        <a:cs typeface="+mn-cs"/>
      </a:defRPr>
    </a:lvl8pPr>
    <a:lvl9pPr marL="3657600" algn="l" defTabSz="914400" rtl="0" eaLnBrk="1" latinLnBrk="0" hangingPunct="1">
      <a:defRPr sz="2000"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srgbClr val="FF0000"/>
    </p:penClr>
  </p:showPr>
  <p:clrMru>
    <a:srgbClr val="0099FF"/>
    <a:srgbClr val="3405FB"/>
    <a:srgbClr val="FF00FF"/>
    <a:srgbClr val="00FFFF"/>
    <a:srgbClr val="FFFF00"/>
    <a:srgbClr val="FF0000"/>
    <a:srgbClr val="5F5F5F"/>
    <a:srgbClr val="00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628" autoAdjust="0"/>
    <p:restoredTop sz="94590" autoAdjust="0"/>
  </p:normalViewPr>
  <p:slideViewPr>
    <p:cSldViewPr>
      <p:cViewPr>
        <p:scale>
          <a:sx n="66" d="100"/>
          <a:sy n="66" d="100"/>
        </p:scale>
        <p:origin x="-1956"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0" hangingPunct="0">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0" hangingPunct="0">
              <a:defRPr sz="1200"/>
            </a:lvl1pPr>
          </a:lstStyle>
          <a:p>
            <a:pPr>
              <a:defRPr/>
            </a:pPr>
            <a:fld id="{A1C523EB-3423-4545-947A-35D00388E107}" type="datetimeFigureOut">
              <a:rPr lang="en-US"/>
              <a:pPr>
                <a:defRPr/>
              </a:pPr>
              <a:t>4/17/2013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0" hangingPunct="0">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0" hangingPunct="0">
              <a:defRPr sz="1200"/>
            </a:lvl1pPr>
          </a:lstStyle>
          <a:p>
            <a:pPr>
              <a:defRPr/>
            </a:pPr>
            <a:fld id="{1F68226A-3E1C-4730-8EFE-C11E8493E33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0" hangingPunct="0">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0" hangingPunct="0">
              <a:defRPr sz="1200"/>
            </a:lvl1pPr>
          </a:lstStyle>
          <a:p>
            <a:pPr>
              <a:defRPr/>
            </a:pPr>
            <a:fld id="{EF4BBBC4-E671-41C6-A1B8-C95A4036C2D7}" type="datetimeFigureOut">
              <a:rPr lang="en-US"/>
              <a:pPr>
                <a:defRPr/>
              </a:pPr>
              <a:t>4/17/2013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0" hangingPunct="0">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0" hangingPunct="0">
              <a:defRPr sz="1200"/>
            </a:lvl1pPr>
          </a:lstStyle>
          <a:p>
            <a:pPr>
              <a:defRPr/>
            </a:pPr>
            <a:fld id="{0DA2CFD7-6259-40D7-8C95-74ABE9E5C30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27A4BD8-D47B-4472-9BDF-125C3C9D9F63}" type="slidenum">
              <a:rPr lang="en-US" smtClean="0"/>
              <a:pPr/>
              <a:t>39</a:t>
            </a:fld>
            <a:endParaRPr lang="en-US" smtClean="0"/>
          </a:p>
        </p:txBody>
      </p:sp>
      <p:sp>
        <p:nvSpPr>
          <p:cNvPr id="46082" name="Rectangle 2"/>
          <p:cNvSpPr>
            <a:spLocks noGrp="1" noRot="1" noChangeAspect="1" noChangeArrowheads="1" noTextEdit="1"/>
          </p:cNvSpPr>
          <p:nvPr>
            <p:ph type="sldImg"/>
          </p:nvPr>
        </p:nvSpPr>
        <p:spPr bwMode="auto">
          <a:xfrm>
            <a:off x="1181100" y="698500"/>
            <a:ext cx="4648200" cy="3486150"/>
          </a:xfrm>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5181600"/>
            <a:ext cx="8305800" cy="685800"/>
          </a:xfrm>
        </p:spPr>
        <p:txBody>
          <a:bodyPr/>
          <a:lstStyle>
            <a:lvl1pPr algn="ctr">
              <a:defRPr>
                <a:solidFill>
                  <a:schemeClr val="tx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85800" y="5867400"/>
            <a:ext cx="8305800" cy="685800"/>
          </a:xfrm>
        </p:spPr>
        <p:txBody>
          <a:bodyPr anchor="ctr"/>
          <a:lstStyle>
            <a:lvl1pPr marL="0" indent="0" algn="ctr">
              <a:buFontTx/>
              <a:buNone/>
              <a:defRPr sz="2800"/>
            </a:lvl1pPr>
          </a:lstStyle>
          <a:p>
            <a:r>
              <a:rPr lang="en-US" smtClean="0"/>
              <a:t>Click to edit Master subtitle style</a:t>
            </a:r>
            <a:endParaRPr lang="en-US"/>
          </a:p>
        </p:txBody>
      </p:sp>
      <p:sp>
        <p:nvSpPr>
          <p:cNvPr id="4" name="Rectangle 36"/>
          <p:cNvSpPr>
            <a:spLocks noGrp="1" noChangeArrowheads="1"/>
          </p:cNvSpPr>
          <p:nvPr>
            <p:ph type="dt" sz="half" idx="10"/>
          </p:nvPr>
        </p:nvSpPr>
        <p:spPr/>
        <p:txBody>
          <a:bodyPr/>
          <a:lstStyle>
            <a:lvl1pPr>
              <a:defRPr/>
            </a:lvl1pPr>
          </a:lstStyle>
          <a:p>
            <a:pPr>
              <a:defRPr/>
            </a:pPr>
            <a:fld id="{581214BD-EE5C-4C12-948B-F5BF94A77BBE}" type="datetimeFigureOut">
              <a:rPr lang="en-US"/>
              <a:pPr>
                <a:defRPr/>
              </a:pPr>
              <a:t>4/17/2013</a:t>
            </a:fld>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9F7ABA73-1939-49E2-9981-AB5029B726A0}"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fld id="{EE48D283-5EC5-4B18-8662-DEE1636A91D7}" type="datetimeFigureOut">
              <a:rPr lang="en-US"/>
              <a:pPr>
                <a:defRPr/>
              </a:pPr>
              <a:t>4/17/2013</a:t>
            </a:fld>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2B62F260-27E0-441F-97DC-0B0A9258E942}"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4770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fld id="{AAFA2649-4E2A-4368-9DD6-9B80DFCA7C8D}" type="datetimeFigureOut">
              <a:rPr lang="en-US"/>
              <a:pPr>
                <a:defRPr/>
              </a:pPr>
              <a:t>4/17/2013</a:t>
            </a:fld>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63DACF77-3F7D-4950-B414-969A079735BC}"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fld id="{68A32446-4D2D-455C-80DC-6DD8F1272F53}" type="datetimeFigureOut">
              <a:rPr lang="en-US"/>
              <a:pPr>
                <a:defRPr/>
              </a:pPr>
              <a:t>4/17/2013</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C0762D7D-E38E-4B4B-994B-A1DC931056A1}"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fld id="{AE3FE26C-A521-412F-8CA7-4A09F47AAC92}" type="datetimeFigureOut">
              <a:rPr lang="en-US"/>
              <a:pPr>
                <a:defRPr/>
              </a:pPr>
              <a:t>4/17/2013</a:t>
            </a:fld>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ED59CF54-044A-4EAD-86C8-7691614A35DA}"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p:txBody>
          <a:bodyPr/>
          <a:lstStyle>
            <a:lvl1pPr>
              <a:defRPr/>
            </a:lvl1pPr>
          </a:lstStyle>
          <a:p>
            <a:pPr>
              <a:defRPr/>
            </a:pPr>
            <a:fld id="{1750037E-15B0-4791-AF3B-D558D0BC7A85}" type="datetimeFigureOut">
              <a:rPr lang="en-US"/>
              <a:pPr>
                <a:defRPr/>
              </a:pPr>
              <a:t>4/17/2013</a:t>
            </a:fld>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A40848DB-F910-4CBE-AAEB-49DA4372DBCE}"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1"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1"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p:txBody>
          <a:bodyPr/>
          <a:lstStyle>
            <a:lvl1pPr>
              <a:defRPr/>
            </a:lvl1pPr>
          </a:lstStyle>
          <a:p>
            <a:pPr>
              <a:defRPr/>
            </a:pPr>
            <a:fld id="{A055FFC5-1D11-490F-B26C-F3784499FC4E}" type="datetimeFigureOut">
              <a:rPr lang="en-US"/>
              <a:pPr>
                <a:defRPr/>
              </a:pPr>
              <a:t>4/17/2013</a:t>
            </a:fld>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7CE52B38-0947-4883-8503-E1D31B2DA744}"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p:txBody>
          <a:bodyPr/>
          <a:lstStyle>
            <a:lvl1pPr>
              <a:defRPr/>
            </a:lvl1pPr>
          </a:lstStyle>
          <a:p>
            <a:pPr>
              <a:defRPr/>
            </a:pPr>
            <a:fld id="{1480E488-7977-460C-B85B-4F441944BCE1}" type="datetimeFigureOut">
              <a:rPr lang="en-US"/>
              <a:pPr>
                <a:defRPr/>
              </a:pPr>
              <a:t>4/17/2013</a:t>
            </a:fld>
            <a:endParaRPr lang="en-US"/>
          </a:p>
        </p:txBody>
      </p:sp>
      <p:sp>
        <p:nvSpPr>
          <p:cNvPr id="8" name="Rectangle 9"/>
          <p:cNvSpPr>
            <a:spLocks noGrp="1" noChangeArrowheads="1"/>
          </p:cNvSpPr>
          <p:nvPr>
            <p:ph type="ftr" sz="quarter" idx="11"/>
          </p:nvPr>
        </p:nvSpPr>
        <p:spPr/>
        <p:txBody>
          <a:bodyPr/>
          <a:lstStyle>
            <a:lvl1pPr>
              <a:defRPr/>
            </a:lvl1pPr>
          </a:lstStyle>
          <a:p>
            <a:pPr>
              <a:defRPr/>
            </a:pPr>
            <a:endParaRPr lang="en-US"/>
          </a:p>
        </p:txBody>
      </p:sp>
      <p:sp>
        <p:nvSpPr>
          <p:cNvPr id="9" name="Rectangle 10"/>
          <p:cNvSpPr>
            <a:spLocks noGrp="1" noChangeArrowheads="1"/>
          </p:cNvSpPr>
          <p:nvPr>
            <p:ph type="sldNum" sz="quarter" idx="12"/>
          </p:nvPr>
        </p:nvSpPr>
        <p:spPr/>
        <p:txBody>
          <a:bodyPr/>
          <a:lstStyle>
            <a:lvl1pPr>
              <a:defRPr/>
            </a:lvl1pPr>
          </a:lstStyle>
          <a:p>
            <a:pPr>
              <a:defRPr/>
            </a:pPr>
            <a:fld id="{FC55A951-605E-4F5C-8A37-C3875BE1D9D6}"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6">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P spid="5" grpId="0" build="p" autoUpdateAnimBg="0"/>
      <p:bldP spid="6" grpId="0" build="p"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p:txBody>
          <a:bodyPr/>
          <a:lstStyle>
            <a:lvl1pPr>
              <a:defRPr/>
            </a:lvl1pPr>
          </a:lstStyle>
          <a:p>
            <a:pPr>
              <a:defRPr/>
            </a:pPr>
            <a:fld id="{DA2F23DF-D4DE-4F48-8D7E-5185ABF19DDE}" type="datetimeFigureOut">
              <a:rPr lang="en-US"/>
              <a:pPr>
                <a:defRPr/>
              </a:pPr>
              <a:t>4/17/2013</a:t>
            </a:fld>
            <a:endParaRPr lang="en-US"/>
          </a:p>
        </p:txBody>
      </p:sp>
      <p:sp>
        <p:nvSpPr>
          <p:cNvPr id="4" name="Rectangle 9"/>
          <p:cNvSpPr>
            <a:spLocks noGrp="1" noChangeArrowheads="1"/>
          </p:cNvSpPr>
          <p:nvPr>
            <p:ph type="ftr" sz="quarter" idx="11"/>
          </p:nvPr>
        </p:nvSpPr>
        <p:spPr/>
        <p:txBody>
          <a:bodyPr/>
          <a:lstStyle>
            <a:lvl1pPr>
              <a:defRPr/>
            </a:lvl1pPr>
          </a:lstStyle>
          <a:p>
            <a:pPr>
              <a:defRPr/>
            </a:pPr>
            <a:endParaRPr lang="en-US"/>
          </a:p>
        </p:txBody>
      </p:sp>
      <p:sp>
        <p:nvSpPr>
          <p:cNvPr id="5" name="Rectangle 10"/>
          <p:cNvSpPr>
            <a:spLocks noGrp="1" noChangeArrowheads="1"/>
          </p:cNvSpPr>
          <p:nvPr>
            <p:ph type="sldNum" sz="quarter" idx="12"/>
          </p:nvPr>
        </p:nvSpPr>
        <p:spPr/>
        <p:txBody>
          <a:bodyPr/>
          <a:lstStyle>
            <a:lvl1pPr>
              <a:defRPr/>
            </a:lvl1pPr>
          </a:lstStyle>
          <a:p>
            <a:pPr>
              <a:defRPr/>
            </a:pPr>
            <a:fld id="{068E2847-6101-4B40-A8A7-2D56445B938A}"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fld id="{8067865D-068F-4610-B4E7-6B856C925BCC}" type="datetimeFigureOut">
              <a:rPr lang="en-US"/>
              <a:pPr>
                <a:defRPr/>
              </a:pPr>
              <a:t>4/17/2013</a:t>
            </a:fld>
            <a:endParaRPr lang="en-US"/>
          </a:p>
        </p:txBody>
      </p:sp>
      <p:sp>
        <p:nvSpPr>
          <p:cNvPr id="3" name="Rectangle 9"/>
          <p:cNvSpPr>
            <a:spLocks noGrp="1" noChangeArrowheads="1"/>
          </p:cNvSpPr>
          <p:nvPr>
            <p:ph type="ftr" sz="quarter" idx="11"/>
          </p:nvPr>
        </p:nvSpPr>
        <p:spPr/>
        <p:txBody>
          <a:bodyPr/>
          <a:lstStyle>
            <a:lvl1pPr>
              <a:defRPr/>
            </a:lvl1pPr>
          </a:lstStyle>
          <a:p>
            <a:pPr>
              <a:defRPr/>
            </a:pPr>
            <a:endParaRPr lang="en-US"/>
          </a:p>
        </p:txBody>
      </p:sp>
      <p:sp>
        <p:nvSpPr>
          <p:cNvPr id="4" name="Rectangle 10"/>
          <p:cNvSpPr>
            <a:spLocks noGrp="1" noChangeArrowheads="1"/>
          </p:cNvSpPr>
          <p:nvPr>
            <p:ph type="sldNum" sz="quarter" idx="12"/>
          </p:nvPr>
        </p:nvSpPr>
        <p:spPr/>
        <p:txBody>
          <a:bodyPr/>
          <a:lstStyle>
            <a:lvl1pPr>
              <a:defRPr/>
            </a:lvl1pPr>
          </a:lstStyle>
          <a:p>
            <a:pPr>
              <a:defRPr/>
            </a:pPr>
            <a:fld id="{7DC273D7-99D0-4A71-8319-983B47BDF072}" type="slidenum">
              <a:rPr lang="en-US"/>
              <a:pPr>
                <a:defRPr/>
              </a:pPr>
              <a:t>‹#›</a:t>
            </a:fld>
            <a:endParaRPr lang="en-US"/>
          </a:p>
        </p:txBody>
      </p:sp>
    </p:spTree>
  </p:cSld>
  <p:clrMapOvr>
    <a:masterClrMapping/>
  </p:clrMapOvr>
  <p:transition spd="slow" advClick="0" advTm="2000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fld id="{6D861710-7F46-4595-8B7B-5CB59924395A}" type="datetimeFigureOut">
              <a:rPr lang="en-US"/>
              <a:pPr>
                <a:defRPr/>
              </a:pPr>
              <a:t>4/17/2013</a:t>
            </a:fld>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03206C25-4487-4AE4-AA36-689487CBB758}"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fld id="{ACA32781-6EFA-4856-8E2F-278F1D53ABE6}" type="datetimeFigureOut">
              <a:rPr lang="en-US"/>
              <a:pPr>
                <a:defRPr/>
              </a:pPr>
              <a:t>4/17/2013</a:t>
            </a:fld>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24128E48-00A9-4560-842C-CD61D51257A9}" type="slidenum">
              <a:rPr lang="en-US"/>
              <a:pPr>
                <a:defRPr/>
              </a:pPr>
              <a:t>‹#›</a:t>
            </a:fld>
            <a:endParaRPr lang="en-US"/>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28600"/>
            <a:ext cx="8839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90600" y="1600200"/>
            <a:ext cx="8001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152400" y="6553200"/>
            <a:ext cx="240347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a:p>
        </p:txBody>
      </p:sp>
      <p:sp>
        <p:nvSpPr>
          <p:cNvPr id="1033" name="Rectangle 9"/>
          <p:cNvSpPr>
            <a:spLocks noGrp="1" noChangeArrowheads="1"/>
          </p:cNvSpPr>
          <p:nvPr>
            <p:ph type="ftr" sz="quarter" idx="3"/>
          </p:nvPr>
        </p:nvSpPr>
        <p:spPr bwMode="auto">
          <a:xfrm>
            <a:off x="3259138"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034" name="Rectangle 10"/>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fld id="{E7116D3E-45EC-4428-8066-F785C565BC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1000">
                                          <p:stCondLst>
                                            <p:cond delay="0"/>
                                          </p:stCondLst>
                                        </p:cTn>
                                        <p:tgtEl>
                                          <p:spTgt spid="10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stCondLst>
                                            <p:cond delay="0"/>
                                          </p:stCondLst>
                                        </p:cTn>
                                        <p:tgtEl>
                                          <p:spTgt spid="102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Effect transition="in" filter="fade">
                                      <p:cBhvr>
                                        <p:cTn id="20" dur="1000">
                                          <p:stCondLst>
                                            <p:cond delay="0"/>
                                          </p:stCondLst>
                                        </p:cTn>
                                        <p:tgtEl>
                                          <p:spTgt spid="102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7">
                                            <p:txEl>
                                              <p:pRg st="3" end="3"/>
                                            </p:txEl>
                                          </p:spTgt>
                                        </p:tgtEl>
                                        <p:attrNameLst>
                                          <p:attrName>style.visibility</p:attrName>
                                        </p:attrNameLst>
                                      </p:cBhvr>
                                      <p:to>
                                        <p:strVal val="visible"/>
                                      </p:to>
                                    </p:set>
                                    <p:animEffect transition="in" filter="fade">
                                      <p:cBhvr>
                                        <p:cTn id="23" dur="1000">
                                          <p:stCondLst>
                                            <p:cond delay="0"/>
                                          </p:stCondLst>
                                        </p:cTn>
                                        <p:tgtEl>
                                          <p:spTgt spid="102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7">
                                            <p:txEl>
                                              <p:pRg st="4" end="4"/>
                                            </p:txEl>
                                          </p:spTgt>
                                        </p:tgtEl>
                                        <p:attrNameLst>
                                          <p:attrName>style.visibility</p:attrName>
                                        </p:attrNameLst>
                                      </p:cBhvr>
                                      <p:to>
                                        <p:strVal val="visible"/>
                                      </p:to>
                                    </p:set>
                                    <p:animEffect transition="in" filter="fade">
                                      <p:cBhvr>
                                        <p:cTn id="26" dur="10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bldLst>
  </p:timing>
  <p:txStyles>
    <p:titleStyle>
      <a:lvl1pPr algn="l"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128"/>
          <a:cs typeface="ＭＳ Ｐゴシック"/>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lcmha.or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file:///C:\Users\tony.tony-PC\Desktop\CMH\Weve-Been-There_Rad30_Rev-mix_0301am.mp3" TargetMode="Externa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TextBox 4"/>
          <p:cNvSpPr txBox="1">
            <a:spLocks noChangeArrowheads="1"/>
          </p:cNvSpPr>
          <p:nvPr/>
        </p:nvSpPr>
        <p:spPr bwMode="auto">
          <a:xfrm>
            <a:off x="990600" y="5029200"/>
            <a:ext cx="8153400" cy="1816100"/>
          </a:xfrm>
          <a:prstGeom prst="rect">
            <a:avLst/>
          </a:prstGeom>
          <a:noFill/>
          <a:ln w="9525">
            <a:noFill/>
            <a:miter lim="800000"/>
            <a:headEnd/>
            <a:tailEnd/>
          </a:ln>
        </p:spPr>
        <p:txBody>
          <a:bodyPr>
            <a:spAutoFit/>
          </a:bodyPr>
          <a:lstStyle/>
          <a:p>
            <a:pPr algn="ctr" eaLnBrk="0" hangingPunct="0"/>
            <a:r>
              <a:rPr lang="en-US" sz="2800" b="1" i="0">
                <a:latin typeface="Arial Black" pitchFamily="34" charset="0"/>
              </a:rPr>
              <a:t>WELCOME TO:</a:t>
            </a:r>
          </a:p>
          <a:p>
            <a:pPr algn="ctr" eaLnBrk="0" hangingPunct="0"/>
            <a:r>
              <a:rPr lang="en-US" sz="2800" b="1" i="0">
                <a:latin typeface="Arial Black" pitchFamily="34" charset="0"/>
              </a:rPr>
              <a:t>LENAWEE </a:t>
            </a:r>
          </a:p>
          <a:p>
            <a:pPr algn="ctr" eaLnBrk="0" hangingPunct="0"/>
            <a:r>
              <a:rPr lang="en-US" sz="2800" b="1" i="0">
                <a:latin typeface="Arial Black" pitchFamily="34" charset="0"/>
              </a:rPr>
              <a:t>COMMUNITY MENTAL HEALTH </a:t>
            </a:r>
          </a:p>
          <a:p>
            <a:pPr algn="ctr" eaLnBrk="0" hangingPunct="0"/>
            <a:r>
              <a:rPr lang="en-US" sz="2800" b="1" i="0">
                <a:latin typeface="Arial Black" pitchFamily="34" charset="0"/>
              </a:rPr>
              <a:t>AUTHORITY</a:t>
            </a:r>
          </a:p>
        </p:txBody>
      </p:sp>
      <p:pic>
        <p:nvPicPr>
          <p:cNvPr id="17410" name="Picture 5"/>
          <p:cNvPicPr>
            <a:picLocks noChangeAspect="1"/>
          </p:cNvPicPr>
          <p:nvPr/>
        </p:nvPicPr>
        <p:blipFill>
          <a:blip r:embed="rId3" cstate="print"/>
          <a:srcRect/>
          <a:stretch>
            <a:fillRect/>
          </a:stretch>
        </p:blipFill>
        <p:spPr bwMode="auto">
          <a:xfrm>
            <a:off x="576263" y="5060950"/>
            <a:ext cx="1450975" cy="1784350"/>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28575" y="152400"/>
            <a:ext cx="8991600" cy="838200"/>
          </a:xfrm>
        </p:spPr>
        <p:txBody>
          <a:bodyPr/>
          <a:lstStyle/>
          <a:p>
            <a:pPr eaLnBrk="1" hangingPunct="1"/>
            <a:r>
              <a:rPr lang="en-US" sz="4000" b="1" smtClean="0">
                <a:ea typeface="ＭＳ Ｐゴシック"/>
                <a:cs typeface="ＭＳ Ｐゴシック"/>
              </a:rPr>
              <a:t>WHAT IS CUSTOMER SERVICES?</a:t>
            </a:r>
          </a:p>
        </p:txBody>
      </p:sp>
      <p:sp>
        <p:nvSpPr>
          <p:cNvPr id="233475" name="Rectangle 3"/>
          <p:cNvSpPr>
            <a:spLocks noGrp="1" noChangeArrowheads="1"/>
          </p:cNvSpPr>
          <p:nvPr>
            <p:ph idx="1"/>
          </p:nvPr>
        </p:nvSpPr>
        <p:spPr/>
        <p:txBody>
          <a:bodyPr>
            <a:noAutofit/>
          </a:bodyPr>
          <a:lstStyle/>
          <a:p>
            <a:pPr eaLnBrk="1" hangingPunct="1">
              <a:lnSpc>
                <a:spcPct val="80000"/>
              </a:lnSpc>
              <a:defRPr/>
            </a:pPr>
            <a:endParaRPr lang="en-US" sz="2000" b="1" dirty="0"/>
          </a:p>
          <a:p>
            <a:pPr eaLnBrk="1" hangingPunct="1">
              <a:lnSpc>
                <a:spcPct val="110000"/>
              </a:lnSpc>
              <a:defRPr/>
            </a:pPr>
            <a:r>
              <a:rPr lang="en-US" sz="2800" b="1" dirty="0"/>
              <a:t>A link between you, the CMH System and the community</a:t>
            </a:r>
          </a:p>
          <a:p>
            <a:pPr eaLnBrk="1" hangingPunct="1">
              <a:lnSpc>
                <a:spcPct val="110000"/>
              </a:lnSpc>
              <a:buFontTx/>
              <a:buNone/>
              <a:defRPr/>
            </a:pPr>
            <a:endParaRPr lang="en-US" sz="1050" b="1" dirty="0"/>
          </a:p>
          <a:p>
            <a:pPr eaLnBrk="1" hangingPunct="1">
              <a:lnSpc>
                <a:spcPct val="110000"/>
              </a:lnSpc>
              <a:defRPr/>
            </a:pPr>
            <a:r>
              <a:rPr lang="en-US" sz="2800" b="1" dirty="0"/>
              <a:t>Seeks </a:t>
            </a:r>
            <a:r>
              <a:rPr lang="en-US" sz="2800" b="1" dirty="0" smtClean="0"/>
              <a:t>to </a:t>
            </a:r>
            <a:r>
              <a:rPr lang="en-US" sz="2800" b="1" dirty="0"/>
              <a:t>reduce stigma about disabilities by educating the public</a:t>
            </a:r>
          </a:p>
          <a:p>
            <a:pPr eaLnBrk="1" hangingPunct="1">
              <a:lnSpc>
                <a:spcPct val="110000"/>
              </a:lnSpc>
              <a:buFontTx/>
              <a:buNone/>
              <a:defRPr/>
            </a:pPr>
            <a:endParaRPr lang="en-US" sz="1100" b="1" dirty="0"/>
          </a:p>
          <a:p>
            <a:pPr eaLnBrk="1" hangingPunct="1">
              <a:lnSpc>
                <a:spcPct val="110000"/>
              </a:lnSpc>
              <a:defRPr/>
            </a:pPr>
            <a:r>
              <a:rPr lang="en-US" sz="2800" b="1" dirty="0"/>
              <a:t>Wants you to be satisfied with the services you receive</a:t>
            </a:r>
          </a:p>
          <a:p>
            <a:pPr eaLnBrk="1" hangingPunct="1">
              <a:lnSpc>
                <a:spcPct val="110000"/>
              </a:lnSpc>
              <a:buFontTx/>
              <a:buNone/>
              <a:defRPr/>
            </a:pPr>
            <a:endParaRPr lang="en-US" sz="1400" b="1" dirty="0"/>
          </a:p>
          <a:p>
            <a:pPr eaLnBrk="1" hangingPunct="1">
              <a:lnSpc>
                <a:spcPct val="110000"/>
              </a:lnSpc>
              <a:defRPr/>
            </a:pPr>
            <a:r>
              <a:rPr lang="en-US" sz="2800" b="1" dirty="0"/>
              <a:t>Answers any questions you may have about mental health issues</a:t>
            </a:r>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33474"/>
                                        </p:tgtEl>
                                        <p:attrNameLst>
                                          <p:attrName>style.visibility</p:attrName>
                                        </p:attrNameLst>
                                      </p:cBhvr>
                                      <p:to>
                                        <p:strVal val="visible"/>
                                      </p:to>
                                    </p:set>
                                    <p:anim calcmode="lin" valueType="num">
                                      <p:cBhvr>
                                        <p:cTn id="7" dur="1000" fill="hold"/>
                                        <p:tgtEl>
                                          <p:spTgt spid="233474"/>
                                        </p:tgtEl>
                                        <p:attrNameLst>
                                          <p:attrName>ppt_w</p:attrName>
                                        </p:attrNameLst>
                                      </p:cBhvr>
                                      <p:tavLst>
                                        <p:tav tm="0">
                                          <p:val>
                                            <p:strVal val="#ppt_w+.3"/>
                                          </p:val>
                                        </p:tav>
                                        <p:tav tm="100000">
                                          <p:val>
                                            <p:strVal val="#ppt_w"/>
                                          </p:val>
                                        </p:tav>
                                      </p:tavLst>
                                    </p:anim>
                                    <p:anim calcmode="lin" valueType="num">
                                      <p:cBhvr>
                                        <p:cTn id="8" dur="1000" fill="hold"/>
                                        <p:tgtEl>
                                          <p:spTgt spid="233474"/>
                                        </p:tgtEl>
                                        <p:attrNameLst>
                                          <p:attrName>ppt_h</p:attrName>
                                        </p:attrNameLst>
                                      </p:cBhvr>
                                      <p:tavLst>
                                        <p:tav tm="0">
                                          <p:val>
                                            <p:strVal val="#ppt_h"/>
                                          </p:val>
                                        </p:tav>
                                        <p:tav tm="100000">
                                          <p:val>
                                            <p:strVal val="#ppt_h"/>
                                          </p:val>
                                        </p:tav>
                                      </p:tavLst>
                                    </p:anim>
                                    <p:animEffect transition="in" filter="fade">
                                      <p:cBhvr>
                                        <p:cTn id="9" dur="1000"/>
                                        <p:tgtEl>
                                          <p:spTgt spid="2334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33475">
                                            <p:txEl>
                                              <p:pRg st="1" end="1"/>
                                            </p:txEl>
                                          </p:spTgt>
                                        </p:tgtEl>
                                        <p:attrNameLst>
                                          <p:attrName>style.visibility</p:attrName>
                                        </p:attrNameLst>
                                      </p:cBhvr>
                                      <p:to>
                                        <p:strVal val="visible"/>
                                      </p:to>
                                    </p:set>
                                    <p:anim calcmode="lin" valueType="num">
                                      <p:cBhvr>
                                        <p:cTn id="14" dur="1000" fill="hold"/>
                                        <p:tgtEl>
                                          <p:spTgt spid="23347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23347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334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33475">
                                            <p:txEl>
                                              <p:pRg st="3" end="3"/>
                                            </p:txEl>
                                          </p:spTgt>
                                        </p:tgtEl>
                                        <p:attrNameLst>
                                          <p:attrName>style.visibility</p:attrName>
                                        </p:attrNameLst>
                                      </p:cBhvr>
                                      <p:to>
                                        <p:strVal val="visible"/>
                                      </p:to>
                                    </p:set>
                                    <p:anim calcmode="lin" valueType="num">
                                      <p:cBhvr>
                                        <p:cTn id="21" dur="1000" fill="hold"/>
                                        <p:tgtEl>
                                          <p:spTgt spid="233475">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233475">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23347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33475">
                                            <p:txEl>
                                              <p:pRg st="5" end="5"/>
                                            </p:txEl>
                                          </p:spTgt>
                                        </p:tgtEl>
                                        <p:attrNameLst>
                                          <p:attrName>style.visibility</p:attrName>
                                        </p:attrNameLst>
                                      </p:cBhvr>
                                      <p:to>
                                        <p:strVal val="visible"/>
                                      </p:to>
                                    </p:set>
                                    <p:anim calcmode="lin" valueType="num">
                                      <p:cBhvr>
                                        <p:cTn id="28" dur="1000" fill="hold"/>
                                        <p:tgtEl>
                                          <p:spTgt spid="233475">
                                            <p:txEl>
                                              <p:pRg st="5" end="5"/>
                                            </p:txEl>
                                          </p:spTgt>
                                        </p:tgtEl>
                                        <p:attrNameLst>
                                          <p:attrName>ppt_w</p:attrName>
                                        </p:attrNameLst>
                                      </p:cBhvr>
                                      <p:tavLst>
                                        <p:tav tm="0">
                                          <p:val>
                                            <p:strVal val="#ppt_w+.3"/>
                                          </p:val>
                                        </p:tav>
                                        <p:tav tm="100000">
                                          <p:val>
                                            <p:strVal val="#ppt_w"/>
                                          </p:val>
                                        </p:tav>
                                      </p:tavLst>
                                    </p:anim>
                                    <p:anim calcmode="lin" valueType="num">
                                      <p:cBhvr>
                                        <p:cTn id="29" dur="1000" fill="hold"/>
                                        <p:tgtEl>
                                          <p:spTgt spid="233475">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233475">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233475">
                                            <p:txEl>
                                              <p:pRg st="7" end="7"/>
                                            </p:txEl>
                                          </p:spTgt>
                                        </p:tgtEl>
                                        <p:attrNameLst>
                                          <p:attrName>style.visibility</p:attrName>
                                        </p:attrNameLst>
                                      </p:cBhvr>
                                      <p:to>
                                        <p:strVal val="visible"/>
                                      </p:to>
                                    </p:set>
                                    <p:anim calcmode="lin" valueType="num">
                                      <p:cBhvr>
                                        <p:cTn id="35" dur="1000" fill="hold"/>
                                        <p:tgtEl>
                                          <p:spTgt spid="233475">
                                            <p:txEl>
                                              <p:pRg st="7" end="7"/>
                                            </p:txEl>
                                          </p:spTgt>
                                        </p:tgtEl>
                                        <p:attrNameLst>
                                          <p:attrName>ppt_w</p:attrName>
                                        </p:attrNameLst>
                                      </p:cBhvr>
                                      <p:tavLst>
                                        <p:tav tm="0">
                                          <p:val>
                                            <p:strVal val="#ppt_w+.3"/>
                                          </p:val>
                                        </p:tav>
                                        <p:tav tm="100000">
                                          <p:val>
                                            <p:strVal val="#ppt_w"/>
                                          </p:val>
                                        </p:tav>
                                      </p:tavLst>
                                    </p:anim>
                                    <p:anim calcmode="lin" valueType="num">
                                      <p:cBhvr>
                                        <p:cTn id="36" dur="1000" fill="hold"/>
                                        <p:tgtEl>
                                          <p:spTgt spid="233475">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2334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animBg="1"/>
      <p:bldP spid="23347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0" y="0"/>
            <a:ext cx="8229600" cy="1295400"/>
          </a:xfrm>
        </p:spPr>
        <p:txBody>
          <a:bodyPr/>
          <a:lstStyle/>
          <a:p>
            <a:pPr eaLnBrk="1" hangingPunct="1"/>
            <a:r>
              <a:rPr lang="en-US" sz="4800" b="1" smtClean="0">
                <a:ea typeface="ＭＳ Ｐゴシック"/>
                <a:cs typeface="ＭＳ Ｐゴシック"/>
              </a:rPr>
              <a:t>CONTACT US</a:t>
            </a:r>
          </a:p>
        </p:txBody>
      </p:sp>
      <p:sp>
        <p:nvSpPr>
          <p:cNvPr id="23554" name="Rectangle 3"/>
          <p:cNvSpPr>
            <a:spLocks noGrp="1" noChangeArrowheads="1"/>
          </p:cNvSpPr>
          <p:nvPr>
            <p:ph type="body" sz="half" idx="4294967295"/>
          </p:nvPr>
        </p:nvSpPr>
        <p:spPr>
          <a:xfrm>
            <a:off x="914400" y="1524000"/>
            <a:ext cx="7924800" cy="4876800"/>
          </a:xfrm>
        </p:spPr>
        <p:txBody>
          <a:bodyPr/>
          <a:lstStyle/>
          <a:p>
            <a:pPr eaLnBrk="1" hangingPunct="1">
              <a:lnSpc>
                <a:spcPct val="90000"/>
              </a:lnSpc>
              <a:buFontTx/>
              <a:buNone/>
            </a:pPr>
            <a:r>
              <a:rPr lang="en-US" sz="2800" b="1" smtClean="0">
                <a:ea typeface="ＭＳ Ｐゴシック"/>
                <a:cs typeface="ＭＳ Ｐゴシック"/>
              </a:rPr>
              <a:t>	</a:t>
            </a:r>
          </a:p>
          <a:p>
            <a:pPr eaLnBrk="1" hangingPunct="1">
              <a:lnSpc>
                <a:spcPct val="90000"/>
              </a:lnSpc>
              <a:buFontTx/>
              <a:buNone/>
            </a:pPr>
            <a:endParaRPr lang="en-US" sz="600" b="1" smtClean="0">
              <a:ea typeface="ＭＳ Ｐゴシック"/>
              <a:cs typeface="ＭＳ Ｐゴシック"/>
            </a:endParaRPr>
          </a:p>
          <a:p>
            <a:pPr algn="ctr" eaLnBrk="1" hangingPunct="1">
              <a:lnSpc>
                <a:spcPct val="90000"/>
              </a:lnSpc>
              <a:buFontTx/>
              <a:buNone/>
            </a:pPr>
            <a:r>
              <a:rPr lang="en-US" sz="2800" b="1" smtClean="0">
                <a:ea typeface="ＭＳ Ｐゴシック"/>
                <a:cs typeface="ＭＳ Ｐゴシック"/>
              </a:rPr>
              <a:t>Lenawee Community Mental Health Authority</a:t>
            </a:r>
          </a:p>
          <a:p>
            <a:pPr algn="ctr" eaLnBrk="1" hangingPunct="1">
              <a:lnSpc>
                <a:spcPct val="90000"/>
              </a:lnSpc>
              <a:buFontTx/>
              <a:buNone/>
            </a:pPr>
            <a:r>
              <a:rPr lang="en-US" sz="2800" b="1" smtClean="0">
                <a:ea typeface="ＭＳ Ｐゴシック"/>
                <a:cs typeface="ＭＳ Ｐゴシック"/>
              </a:rPr>
              <a:t>1040 S. Winter Street, Suite 1022</a:t>
            </a:r>
          </a:p>
          <a:p>
            <a:pPr algn="ctr" eaLnBrk="1" hangingPunct="1">
              <a:lnSpc>
                <a:spcPct val="90000"/>
              </a:lnSpc>
              <a:buFontTx/>
              <a:buNone/>
            </a:pPr>
            <a:r>
              <a:rPr lang="en-US" sz="2800" b="1" smtClean="0">
                <a:ea typeface="ＭＳ Ｐゴシック"/>
                <a:cs typeface="ＭＳ Ｐゴシック"/>
              </a:rPr>
              <a:t>Adrian, MI  49221</a:t>
            </a:r>
          </a:p>
          <a:p>
            <a:pPr algn="ctr" eaLnBrk="1" hangingPunct="1">
              <a:lnSpc>
                <a:spcPct val="90000"/>
              </a:lnSpc>
              <a:buFontTx/>
              <a:buNone/>
            </a:pPr>
            <a:endParaRPr lang="en-US" sz="2800" b="1" smtClean="0">
              <a:ea typeface="ＭＳ Ｐゴシック"/>
              <a:cs typeface="ＭＳ Ｐゴシック"/>
            </a:endParaRPr>
          </a:p>
          <a:p>
            <a:pPr algn="ctr" eaLnBrk="1" hangingPunct="1">
              <a:lnSpc>
                <a:spcPct val="90000"/>
              </a:lnSpc>
              <a:buFontTx/>
              <a:buNone/>
            </a:pPr>
            <a:r>
              <a:rPr lang="en-US" sz="2800" b="1" smtClean="0">
                <a:ea typeface="ＭＳ Ｐゴシック"/>
                <a:cs typeface="ＭＳ Ｐゴシック"/>
              </a:rPr>
              <a:t>Phone: (517) 263-8905</a:t>
            </a:r>
          </a:p>
          <a:p>
            <a:pPr algn="ctr" eaLnBrk="1" hangingPunct="1">
              <a:lnSpc>
                <a:spcPct val="90000"/>
              </a:lnSpc>
              <a:buFontTx/>
              <a:buNone/>
            </a:pPr>
            <a:r>
              <a:rPr lang="en-US" sz="2800" b="1" smtClean="0">
                <a:ea typeface="ＭＳ Ｐゴシック"/>
                <a:cs typeface="ＭＳ Ｐゴシック"/>
              </a:rPr>
              <a:t>Toll Free: (800) 664-5005</a:t>
            </a:r>
          </a:p>
          <a:p>
            <a:pPr algn="ctr" eaLnBrk="1" hangingPunct="1">
              <a:lnSpc>
                <a:spcPct val="90000"/>
              </a:lnSpc>
              <a:buFontTx/>
              <a:buNone/>
            </a:pPr>
            <a:r>
              <a:rPr lang="en-US" sz="2800" b="1" smtClean="0">
                <a:ea typeface="ＭＳ Ｐゴシック"/>
                <a:cs typeface="ＭＳ Ｐゴシック"/>
              </a:rPr>
              <a:t>Hours:  Mon. thru Fri. 8:30 a.m. – 5:00 p.m.</a:t>
            </a:r>
          </a:p>
          <a:p>
            <a:pPr algn="ctr" eaLnBrk="1" hangingPunct="1">
              <a:lnSpc>
                <a:spcPct val="90000"/>
              </a:lnSpc>
              <a:buFontTx/>
              <a:buNone/>
            </a:pPr>
            <a:r>
              <a:rPr lang="en-US" sz="2800" b="1" smtClean="0">
                <a:ea typeface="ＭＳ Ｐゴシック"/>
                <a:cs typeface="ＭＳ Ｐゴシック"/>
              </a:rPr>
              <a:t>Evening hours by appointment</a:t>
            </a:r>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5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5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55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55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355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355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utoUpdateAnimBg="0"/>
      <p:bldP spid="2355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0" y="0"/>
            <a:ext cx="8991600" cy="762000"/>
          </a:xfrm>
        </p:spPr>
        <p:txBody>
          <a:bodyPr/>
          <a:lstStyle/>
          <a:p>
            <a:pPr eaLnBrk="1" hangingPunct="1"/>
            <a:r>
              <a:rPr lang="en-US" sz="4000" dirty="0" smtClean="0">
                <a:ea typeface="ＭＳ Ｐゴシック"/>
                <a:cs typeface="ＭＳ Ｐゴシック"/>
              </a:rPr>
              <a:t/>
            </a:r>
            <a:br>
              <a:rPr lang="en-US" sz="4000" dirty="0" smtClean="0">
                <a:ea typeface="ＭＳ Ｐゴシック"/>
                <a:cs typeface="ＭＳ Ｐゴシック"/>
              </a:rPr>
            </a:br>
            <a:r>
              <a:rPr lang="en-US" sz="4800" b="1" dirty="0" smtClean="0">
                <a:ea typeface="ＭＳ Ｐゴシック"/>
                <a:cs typeface="ＭＳ Ｐゴシック"/>
              </a:rPr>
              <a:t>HELP REDUCE STIGMA</a:t>
            </a:r>
            <a:endParaRPr lang="en-US" sz="2000" b="1" dirty="0" smtClean="0">
              <a:ea typeface="ＭＳ Ｐゴシック"/>
              <a:cs typeface="ＭＳ Ｐゴシック"/>
            </a:endParaRPr>
          </a:p>
        </p:txBody>
      </p:sp>
      <p:sp>
        <p:nvSpPr>
          <p:cNvPr id="25602" name="Rectangle 3"/>
          <p:cNvSpPr>
            <a:spLocks noGrp="1" noChangeArrowheads="1"/>
          </p:cNvSpPr>
          <p:nvPr>
            <p:ph idx="1"/>
          </p:nvPr>
        </p:nvSpPr>
        <p:spPr>
          <a:xfrm>
            <a:off x="990600" y="1219200"/>
            <a:ext cx="8001000" cy="4953000"/>
          </a:xfrm>
        </p:spPr>
        <p:txBody>
          <a:bodyPr/>
          <a:lstStyle/>
          <a:p>
            <a:pPr algn="ctr" eaLnBrk="1" hangingPunct="1">
              <a:buFontTx/>
              <a:buNone/>
            </a:pPr>
            <a:endParaRPr lang="en-US" sz="2800" smtClean="0">
              <a:ea typeface="ＭＳ Ｐゴシック"/>
              <a:cs typeface="ＭＳ Ｐゴシック"/>
            </a:endParaRPr>
          </a:p>
          <a:p>
            <a:pPr algn="ctr" eaLnBrk="1" hangingPunct="1">
              <a:buFontTx/>
              <a:buNone/>
            </a:pPr>
            <a:r>
              <a:rPr lang="en-US" sz="2800" b="1" smtClean="0">
                <a:ea typeface="ＭＳ Ｐゴシック"/>
                <a:cs typeface="ＭＳ Ｐゴシック"/>
              </a:rPr>
              <a:t>Become a member of the:</a:t>
            </a:r>
          </a:p>
          <a:p>
            <a:pPr algn="ctr" eaLnBrk="1" hangingPunct="1">
              <a:buFontTx/>
              <a:buNone/>
            </a:pPr>
            <a:r>
              <a:rPr lang="en-US" sz="2800" b="1" smtClean="0">
                <a:ea typeface="ＭＳ Ｐゴシック"/>
                <a:cs typeface="ＭＳ Ｐゴシック"/>
              </a:rPr>
              <a:t>MENTAL HEALTH AWARENESS COMMITTEE</a:t>
            </a:r>
          </a:p>
          <a:p>
            <a:pPr algn="ctr" eaLnBrk="1" hangingPunct="1">
              <a:buFontTx/>
              <a:buNone/>
            </a:pPr>
            <a:endParaRPr lang="en-US" sz="2800" b="1" smtClean="0">
              <a:ea typeface="ＭＳ Ｐゴシック"/>
              <a:cs typeface="ＭＳ Ｐゴシック"/>
            </a:endParaRPr>
          </a:p>
          <a:p>
            <a:pPr eaLnBrk="1" hangingPunct="1"/>
            <a:r>
              <a:rPr lang="en-US" sz="2800" b="1" smtClean="0">
                <a:ea typeface="ＭＳ Ｐゴシック"/>
                <a:cs typeface="ＭＳ Ｐゴシック"/>
              </a:rPr>
              <a:t>Help organize conferences/workshops</a:t>
            </a:r>
          </a:p>
          <a:p>
            <a:pPr eaLnBrk="1" hangingPunct="1"/>
            <a:r>
              <a:rPr lang="en-US" sz="2800" b="1" smtClean="0">
                <a:ea typeface="ＭＳ Ｐゴシック"/>
                <a:cs typeface="ＭＳ Ｐゴシック"/>
              </a:rPr>
              <a:t>Arrange programs for the community</a:t>
            </a:r>
          </a:p>
          <a:p>
            <a:pPr eaLnBrk="1" hangingPunct="1"/>
            <a:r>
              <a:rPr lang="en-US" sz="2800" b="1" smtClean="0">
                <a:ea typeface="ＭＳ Ｐゴシック"/>
                <a:cs typeface="ＭＳ Ｐゴシック"/>
              </a:rPr>
              <a:t>Learn how to be a leader, to express your thoughts</a:t>
            </a:r>
          </a:p>
          <a:p>
            <a:pPr eaLnBrk="1" hangingPunct="1">
              <a:buFontTx/>
              <a:buNone/>
            </a:pPr>
            <a:endParaRPr lang="en-US" sz="2800" b="1" smtClean="0">
              <a:ea typeface="ＭＳ Ｐゴシック"/>
              <a:cs typeface="ＭＳ Ｐゴシック"/>
            </a:endParaRPr>
          </a:p>
          <a:p>
            <a:pPr algn="ctr" eaLnBrk="1" hangingPunct="1">
              <a:buFontTx/>
              <a:buNone/>
            </a:pPr>
            <a:r>
              <a:rPr lang="en-US" sz="2800" b="1" smtClean="0">
                <a:ea typeface="ＭＳ Ｐゴシック"/>
                <a:cs typeface="ＭＳ Ｐゴシック"/>
              </a:rPr>
              <a:t>Call Customer Services at 263-8905</a:t>
            </a:r>
          </a:p>
        </p:txBody>
      </p:sp>
    </p:spTree>
  </p:cSld>
  <p:clrMapOvr>
    <a:masterClrMapping/>
  </p:clrMapOvr>
  <p:transition spd="slow" advClick="0"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b="1" smtClean="0">
                <a:solidFill>
                  <a:schemeClr val="bg1"/>
                </a:solidFill>
                <a:ea typeface="ＭＳ Ｐゴシック"/>
                <a:cs typeface="ＭＳ Ｐゴシック"/>
              </a:rPr>
              <a:t>INTERCONNECTIONS </a:t>
            </a:r>
            <a:br>
              <a:rPr lang="en-US" b="1" smtClean="0">
                <a:solidFill>
                  <a:schemeClr val="bg1"/>
                </a:solidFill>
                <a:ea typeface="ＭＳ Ｐゴシック"/>
                <a:cs typeface="ＭＳ Ｐゴシック"/>
              </a:rPr>
            </a:br>
            <a:r>
              <a:rPr lang="en-US" sz="3200" b="1" smtClean="0">
                <a:solidFill>
                  <a:schemeClr val="bg1"/>
                </a:solidFill>
                <a:ea typeface="ＭＳ Ｐゴシック"/>
                <a:cs typeface="ＭＳ Ｐゴシック"/>
              </a:rPr>
              <a:t>DROP IN CENTER</a:t>
            </a:r>
          </a:p>
        </p:txBody>
      </p:sp>
      <p:pic>
        <p:nvPicPr>
          <p:cNvPr id="28674" name="Picture 4" descr="Inter-conn"/>
          <p:cNvPicPr>
            <a:picLocks noChangeAspect="1" noChangeArrowheads="1"/>
          </p:cNvPicPr>
          <p:nvPr/>
        </p:nvPicPr>
        <p:blipFill>
          <a:blip r:embed="rId2" cstate="print"/>
          <a:srcRect/>
          <a:stretch>
            <a:fillRect/>
          </a:stretch>
        </p:blipFill>
        <p:spPr bwMode="auto">
          <a:xfrm rot="204272">
            <a:off x="314325" y="3949700"/>
            <a:ext cx="3551238" cy="2597150"/>
          </a:xfrm>
          <a:prstGeom prst="rect">
            <a:avLst/>
          </a:prstGeom>
          <a:noFill/>
          <a:ln w="9525">
            <a:noFill/>
            <a:miter lim="800000"/>
            <a:headEnd/>
            <a:tailEnd/>
          </a:ln>
        </p:spPr>
      </p:pic>
      <p:sp>
        <p:nvSpPr>
          <p:cNvPr id="28675" name="Content Placeholder 2"/>
          <p:cNvSpPr>
            <a:spLocks noGrp="1"/>
          </p:cNvSpPr>
          <p:nvPr>
            <p:ph idx="1"/>
          </p:nvPr>
        </p:nvSpPr>
        <p:spPr>
          <a:xfrm>
            <a:off x="990600" y="1219200"/>
            <a:ext cx="8001000" cy="5257800"/>
          </a:xfrm>
        </p:spPr>
        <p:txBody>
          <a:bodyPr/>
          <a:lstStyle/>
          <a:p>
            <a:pPr marL="0" indent="0" algn="ctr" eaLnBrk="1" hangingPunct="1">
              <a:buFontTx/>
              <a:buNone/>
            </a:pPr>
            <a:r>
              <a:rPr lang="en-US" b="1" dirty="0" smtClean="0">
                <a:ea typeface="ＭＳ Ｐゴシック"/>
                <a:cs typeface="ＭＳ Ｐゴシック"/>
              </a:rPr>
              <a:t>A place where persons with mental illness can come together to connect with each other in a social setting</a:t>
            </a:r>
          </a:p>
          <a:p>
            <a:pPr marL="0" indent="0" algn="ctr" eaLnBrk="1" hangingPunct="1">
              <a:buFontTx/>
              <a:buNone/>
            </a:pPr>
            <a:endParaRPr lang="en-US" sz="1600" dirty="0" smtClean="0">
              <a:ea typeface="ＭＳ Ｐゴシック"/>
              <a:cs typeface="ＭＳ Ｐゴシック"/>
            </a:endParaRPr>
          </a:p>
          <a:p>
            <a:pPr marL="0" indent="0" eaLnBrk="1" hangingPunct="1">
              <a:buFontTx/>
              <a:buNone/>
            </a:pPr>
            <a:r>
              <a:rPr lang="en-US" sz="1800" b="1" dirty="0" smtClean="0">
                <a:ea typeface="ＭＳ Ｐゴシック"/>
                <a:cs typeface="ＭＳ Ｐゴシック"/>
              </a:rPr>
              <a:t>110 W. Maumee Street</a:t>
            </a:r>
          </a:p>
          <a:p>
            <a:pPr marL="0" indent="0" eaLnBrk="1" hangingPunct="1">
              <a:buFontTx/>
              <a:buNone/>
            </a:pPr>
            <a:r>
              <a:rPr lang="en-US" sz="1800" b="1" dirty="0" smtClean="0">
                <a:ea typeface="ＭＳ Ｐゴシック"/>
                <a:cs typeface="ＭＳ Ｐゴシック"/>
              </a:rPr>
              <a:t>Adrian, MI 49221</a:t>
            </a:r>
          </a:p>
          <a:p>
            <a:pPr marL="0" indent="0" eaLnBrk="1" hangingPunct="1">
              <a:buFontTx/>
              <a:buNone/>
            </a:pPr>
            <a:r>
              <a:rPr lang="en-US" sz="1800" b="1" dirty="0" smtClean="0">
                <a:ea typeface="ＭＳ Ｐゴシック"/>
                <a:cs typeface="ＭＳ Ｐゴシック"/>
              </a:rPr>
              <a:t>517.265.9588</a:t>
            </a:r>
          </a:p>
          <a:p>
            <a:pPr marL="0" indent="0" eaLnBrk="1" hangingPunct="1">
              <a:buFontTx/>
              <a:buNone/>
            </a:pPr>
            <a:r>
              <a:rPr lang="en-US" sz="1800" b="1" dirty="0" smtClean="0">
                <a:ea typeface="ＭＳ Ｐゴシック"/>
                <a:cs typeface="ＭＳ Ｐゴシック"/>
              </a:rPr>
              <a:t>				</a:t>
            </a:r>
            <a:r>
              <a:rPr lang="en-US" sz="2800" b="1" dirty="0" smtClean="0">
                <a:ea typeface="ＭＳ Ｐゴシック"/>
                <a:cs typeface="ＭＳ Ｐゴシック"/>
              </a:rPr>
              <a:t>HOURS</a:t>
            </a:r>
          </a:p>
          <a:p>
            <a:pPr marL="0" indent="0" eaLnBrk="1" hangingPunct="1">
              <a:buFontTx/>
              <a:buNone/>
            </a:pPr>
            <a:r>
              <a:rPr lang="en-US" sz="2400" b="1" dirty="0" smtClean="0">
                <a:ea typeface="ＭＳ Ｐゴシック"/>
                <a:cs typeface="ＭＳ Ｐゴシック"/>
              </a:rPr>
              <a:t>				</a:t>
            </a:r>
            <a:r>
              <a:rPr lang="en-US" sz="2400" dirty="0" smtClean="0">
                <a:ea typeface="ＭＳ Ｐゴシック"/>
                <a:cs typeface="ＭＳ Ｐゴシック"/>
              </a:rPr>
              <a:t>Closed Sundays &amp; Mondays</a:t>
            </a:r>
          </a:p>
          <a:p>
            <a:pPr marL="0" indent="0" eaLnBrk="1" hangingPunct="1">
              <a:buFontTx/>
              <a:buNone/>
            </a:pPr>
            <a:r>
              <a:rPr lang="en-US" sz="2400" dirty="0" smtClean="0">
                <a:ea typeface="ＭＳ Ｐゴシック"/>
                <a:cs typeface="ＭＳ Ｐゴシック"/>
              </a:rPr>
              <a:t>				Tues, Wed, Thurs 12 – 5pm</a:t>
            </a:r>
          </a:p>
          <a:p>
            <a:pPr marL="0" indent="0" eaLnBrk="1" hangingPunct="1">
              <a:buFontTx/>
              <a:buNone/>
            </a:pPr>
            <a:r>
              <a:rPr lang="en-US" sz="2400" dirty="0" smtClean="0">
                <a:ea typeface="ＭＳ Ｐゴシック"/>
                <a:cs typeface="ＭＳ Ｐゴシック"/>
              </a:rPr>
              <a:t>				Fri – Sat 12pm – 8pm</a:t>
            </a:r>
          </a:p>
          <a:p>
            <a:pPr marL="0" indent="0" eaLnBrk="1" hangingPunct="1">
              <a:buFontTx/>
              <a:buNone/>
            </a:pPr>
            <a:endParaRPr lang="en-US" sz="2400" dirty="0" smtClean="0">
              <a:ea typeface="ＭＳ Ｐゴシック"/>
              <a:cs typeface="ＭＳ Ｐゴシック"/>
            </a:endParaRPr>
          </a:p>
          <a:p>
            <a:pPr marL="0" indent="0" eaLnBrk="1" hangingPunct="1">
              <a:buFontTx/>
              <a:buNone/>
            </a:pPr>
            <a:r>
              <a:rPr lang="en-US" sz="2400" dirty="0" smtClean="0">
                <a:ea typeface="ＭＳ Ｐゴシック"/>
                <a:cs typeface="ＭＳ Ｐゴシック"/>
              </a:rPr>
              <a:t>                           </a:t>
            </a:r>
            <a:r>
              <a:rPr lang="en-US" sz="2400" dirty="0" smtClean="0">
                <a:ea typeface="ＭＳ Ｐゴシック"/>
                <a:cs typeface="ＭＳ Ｐゴシック"/>
                <a:hlinkClick r:id="rId3"/>
              </a:rPr>
              <a:t>www.lcmha.org</a:t>
            </a:r>
            <a:r>
              <a:rPr lang="en-US" sz="2400" dirty="0" smtClean="0">
                <a:ea typeface="ＭＳ Ｐゴシック"/>
                <a:cs typeface="ＭＳ Ｐゴシック"/>
              </a:rPr>
              <a:t> – go to </a:t>
            </a:r>
            <a:r>
              <a:rPr lang="en-US" sz="2400" dirty="0" err="1" smtClean="0">
                <a:ea typeface="ＭＳ Ｐゴシック"/>
                <a:cs typeface="ＭＳ Ｐゴシック"/>
              </a:rPr>
              <a:t>InterConnections</a:t>
            </a:r>
            <a:endParaRPr lang="en-US" sz="2400" dirty="0" smtClean="0">
              <a:ea typeface="ＭＳ Ｐゴシック"/>
              <a:cs typeface="ＭＳ Ｐゴシック"/>
            </a:endParaRPr>
          </a:p>
          <a:p>
            <a:pPr marL="0" indent="0" algn="r" eaLnBrk="1" hangingPunct="1">
              <a:buFontTx/>
              <a:buNone/>
            </a:pPr>
            <a:endParaRPr lang="en-US" dirty="0" smtClean="0">
              <a:ea typeface="ＭＳ Ｐゴシック"/>
              <a:cs typeface="ＭＳ Ｐゴシック"/>
            </a:endParaRPr>
          </a:p>
        </p:txBody>
      </p:sp>
    </p:spTree>
  </p:cSld>
  <p:clrMapOvr>
    <a:masterClrMapping/>
  </p:clrMapOvr>
  <p:transition spd="slow" advClick="0"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Kick</a:t>
            </a:r>
            <a:endParaRPr lang="en-US" dirty="0"/>
          </a:p>
        </p:txBody>
      </p:sp>
      <p:sp>
        <p:nvSpPr>
          <p:cNvPr id="3" name="Content Placeholder 2"/>
          <p:cNvSpPr>
            <a:spLocks noGrp="1"/>
          </p:cNvSpPr>
          <p:nvPr>
            <p:ph idx="1"/>
          </p:nvPr>
        </p:nvSpPr>
        <p:spPr/>
        <p:txBody>
          <a:bodyPr/>
          <a:lstStyle/>
          <a:p>
            <a:pPr>
              <a:spcBef>
                <a:spcPts val="0"/>
              </a:spcBef>
              <a:spcAft>
                <a:spcPts val="0"/>
              </a:spcAft>
            </a:pPr>
            <a:endParaRPr lang="en-US" dirty="0" smtClean="0"/>
          </a:p>
          <a:p>
            <a:pPr lvl="1">
              <a:spcBef>
                <a:spcPts val="0"/>
              </a:spcBef>
              <a:spcAft>
                <a:spcPts val="0"/>
              </a:spcAft>
              <a:buFont typeface="Courier New"/>
              <a:buChar char="o"/>
              <a:tabLst>
                <a:tab pos="914400" algn="l"/>
              </a:tabLst>
            </a:pPr>
            <a:r>
              <a:rPr lang="en-US" dirty="0" smtClean="0">
                <a:ea typeface="Times New Roman"/>
              </a:rPr>
              <a:t>Do you feel you are not getting enough exercise?  Having trouble keeping a healthy lifestyle?  Join Inter-Connections Healthy Living Initiative.  Call 265-9588 or stop by the Drop In.</a:t>
            </a:r>
          </a:p>
          <a:p>
            <a:endParaRPr lang="en-US" dirty="0"/>
          </a:p>
        </p:txBody>
      </p:sp>
    </p:spTree>
  </p:cSld>
  <p:clrMapOvr>
    <a:masterClrMapping/>
  </p:clrMapOvr>
  <p:transition spd="slow" advClick="0" advTm="2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01.JPG"/>
          <p:cNvPicPr>
            <a:picLocks noGrp="1" noChangeAspect="1"/>
          </p:cNvPicPr>
          <p:nvPr>
            <p:ph idx="1"/>
          </p:nvPr>
        </p:nvPicPr>
        <p:blipFill>
          <a:blip r:embed="rId2" cstate="print"/>
          <a:stretch>
            <a:fillRect/>
          </a:stretch>
        </p:blipFill>
        <p:spPr>
          <a:xfrm>
            <a:off x="2691301" y="1600200"/>
            <a:ext cx="4599598" cy="4572000"/>
          </a:xfrm>
        </p:spPr>
      </p:pic>
    </p:spTree>
  </p:cSld>
  <p:clrMapOvr>
    <a:masterClrMapping/>
  </p:clrMapOvr>
  <p:transition spd="slow" advClick="0" advTm="2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0" y="228600"/>
            <a:ext cx="8991600" cy="838200"/>
          </a:xfrm>
        </p:spPr>
        <p:txBody>
          <a:bodyPr>
            <a:normAutofit fontScale="90000"/>
          </a:bodyPr>
          <a:lstStyle/>
          <a:p>
            <a:pPr eaLnBrk="1" hangingPunct="1">
              <a:defRPr/>
            </a:pPr>
            <a:r>
              <a:rPr lang="en-US" sz="4000" b="1" dirty="0" smtClean="0"/>
              <a:t/>
            </a:r>
            <a:br>
              <a:rPr lang="en-US" sz="4000" b="1" dirty="0" smtClean="0"/>
            </a:br>
            <a:r>
              <a:rPr lang="en-US" sz="4400" b="1" dirty="0" smtClean="0"/>
              <a:t>PEER </a:t>
            </a:r>
            <a:r>
              <a:rPr lang="en-US" sz="4400" b="1" dirty="0"/>
              <a:t>SUPPORT SPECIALISTS</a:t>
            </a:r>
            <a:r>
              <a:rPr lang="en-US" sz="3200" b="1" dirty="0"/>
              <a:t/>
            </a:r>
            <a:br>
              <a:rPr lang="en-US" sz="3200" b="1" dirty="0"/>
            </a:br>
            <a:endParaRPr lang="en-US" sz="3200" b="1" dirty="0"/>
          </a:p>
        </p:txBody>
      </p:sp>
      <p:sp>
        <p:nvSpPr>
          <p:cNvPr id="29698" name="Rectangle 3"/>
          <p:cNvSpPr>
            <a:spLocks noGrp="1" noChangeArrowheads="1"/>
          </p:cNvSpPr>
          <p:nvPr>
            <p:ph idx="1"/>
          </p:nvPr>
        </p:nvSpPr>
        <p:spPr/>
        <p:txBody>
          <a:bodyPr/>
          <a:lstStyle/>
          <a:p>
            <a:pPr eaLnBrk="1" hangingPunct="1">
              <a:lnSpc>
                <a:spcPct val="90000"/>
              </a:lnSpc>
              <a:buFontTx/>
              <a:buNone/>
            </a:pPr>
            <a:r>
              <a:rPr lang="en-US" sz="2800" b="1" smtClean="0">
                <a:ea typeface="ＭＳ Ｐゴシック"/>
                <a:cs typeface="ＭＳ Ｐゴシック"/>
              </a:rPr>
              <a:t>A Certified Peer Support Specialist is a person in recovery who is certified to help people on their journey of recovery</a:t>
            </a:r>
          </a:p>
          <a:p>
            <a:pPr eaLnBrk="1" hangingPunct="1">
              <a:lnSpc>
                <a:spcPct val="90000"/>
              </a:lnSpc>
              <a:buFontTx/>
              <a:buNone/>
            </a:pPr>
            <a:endParaRPr lang="en-US" sz="2400" smtClean="0">
              <a:ea typeface="ＭＳ Ｐゴシック"/>
              <a:cs typeface="ＭＳ Ｐゴシック"/>
            </a:endParaRPr>
          </a:p>
          <a:p>
            <a:pPr eaLnBrk="1" hangingPunct="1">
              <a:lnSpc>
                <a:spcPct val="90000"/>
              </a:lnSpc>
              <a:buFontTx/>
              <a:buNone/>
            </a:pPr>
            <a:r>
              <a:rPr lang="en-US" sz="2400" b="1" smtClean="0">
                <a:ea typeface="ＭＳ Ｐゴシック"/>
                <a:cs typeface="ＭＳ Ｐゴシック"/>
              </a:rPr>
              <a:t>What can a Peer Support Specialist do?</a:t>
            </a:r>
          </a:p>
          <a:p>
            <a:pPr eaLnBrk="1" hangingPunct="1">
              <a:lnSpc>
                <a:spcPct val="90000"/>
              </a:lnSpc>
              <a:buFontTx/>
              <a:buNone/>
            </a:pPr>
            <a:endParaRPr lang="en-US" sz="2400" b="1" smtClean="0">
              <a:ea typeface="ＭＳ Ｐゴシック"/>
              <a:cs typeface="ＭＳ Ｐゴシック"/>
            </a:endParaRPr>
          </a:p>
          <a:p>
            <a:pPr eaLnBrk="1" hangingPunct="1">
              <a:lnSpc>
                <a:spcPct val="90000"/>
              </a:lnSpc>
            </a:pPr>
            <a:r>
              <a:rPr lang="en-US" sz="2400" smtClean="0">
                <a:ea typeface="ＭＳ Ｐゴシック"/>
                <a:cs typeface="ＭＳ Ｐゴシック"/>
              </a:rPr>
              <a:t>Answer benefit/service questions</a:t>
            </a:r>
          </a:p>
          <a:p>
            <a:pPr eaLnBrk="1" hangingPunct="1">
              <a:lnSpc>
                <a:spcPct val="90000"/>
              </a:lnSpc>
            </a:pPr>
            <a:r>
              <a:rPr lang="en-US" sz="2400" smtClean="0">
                <a:ea typeface="ＭＳ Ｐゴシック"/>
                <a:cs typeface="ＭＳ Ｐゴシック"/>
              </a:rPr>
              <a:t>Give you info about community resources</a:t>
            </a:r>
          </a:p>
          <a:p>
            <a:pPr eaLnBrk="1" hangingPunct="1">
              <a:lnSpc>
                <a:spcPct val="90000"/>
              </a:lnSpc>
            </a:pPr>
            <a:r>
              <a:rPr lang="en-US" sz="2400" smtClean="0">
                <a:ea typeface="ＭＳ Ｐゴシック"/>
                <a:cs typeface="ＭＳ Ｐゴシック"/>
              </a:rPr>
              <a:t>Be a listening ear when one is needed</a:t>
            </a:r>
          </a:p>
          <a:p>
            <a:pPr eaLnBrk="1" hangingPunct="1">
              <a:lnSpc>
                <a:spcPct val="90000"/>
              </a:lnSpc>
              <a:buFontTx/>
              <a:buNone/>
            </a:pPr>
            <a:endParaRPr lang="en-US" smtClean="0">
              <a:ea typeface="ＭＳ Ｐゴシック"/>
              <a:cs typeface="ＭＳ Ｐゴシック"/>
            </a:endParaRPr>
          </a:p>
          <a:p>
            <a:pPr eaLnBrk="1" hangingPunct="1">
              <a:lnSpc>
                <a:spcPct val="90000"/>
              </a:lnSpc>
              <a:buFontTx/>
              <a:buNone/>
            </a:pPr>
            <a:r>
              <a:rPr lang="en-US" sz="2400" b="1" smtClean="0">
                <a:ea typeface="ＭＳ Ｐゴシック"/>
                <a:cs typeface="ＭＳ Ｐゴシック"/>
              </a:rPr>
              <a:t>If you would like to talk with a Certified Peer Support Specialist, call 517.263.8905</a:t>
            </a:r>
          </a:p>
          <a:p>
            <a:pPr eaLnBrk="1" hangingPunct="1">
              <a:lnSpc>
                <a:spcPct val="90000"/>
              </a:lnSpc>
              <a:buFontTx/>
              <a:buNone/>
            </a:pPr>
            <a:endParaRPr lang="en-US" sz="2400" smtClean="0">
              <a:ea typeface="ＭＳ Ｐゴシック"/>
              <a:cs typeface="ＭＳ Ｐゴシック"/>
            </a:endParaRPr>
          </a:p>
        </p:txBody>
      </p:sp>
    </p:spTree>
  </p:cSld>
  <p:clrMapOvr>
    <a:masterClrMapping/>
  </p:clrMapOvr>
  <p:transition spd="slow" advClick="0" advTm="2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2</a:t>
            </a:r>
            <a:r>
              <a:rPr lang="en-US" sz="3200" baseline="30000" dirty="0" smtClean="0"/>
              <a:t>nd</a:t>
            </a:r>
            <a:r>
              <a:rPr lang="en-US" sz="3200" dirty="0" smtClean="0"/>
              <a:t> Annual Path to Wellness &amp; Recovery</a:t>
            </a:r>
            <a:endParaRPr lang="en-US" sz="3200" dirty="0"/>
          </a:p>
        </p:txBody>
      </p:sp>
      <p:sp>
        <p:nvSpPr>
          <p:cNvPr id="3" name="Content Placeholder 2"/>
          <p:cNvSpPr>
            <a:spLocks noGrp="1"/>
          </p:cNvSpPr>
          <p:nvPr>
            <p:ph idx="1"/>
          </p:nvPr>
        </p:nvSpPr>
        <p:spPr/>
        <p:txBody>
          <a:bodyPr/>
          <a:lstStyle/>
          <a:p>
            <a:r>
              <a:rPr lang="en-US" sz="2800" dirty="0" smtClean="0"/>
              <a:t>First United Methodist Church</a:t>
            </a:r>
            <a:r>
              <a:rPr lang="en-US" sz="2800" dirty="0" smtClean="0"/>
              <a:t> </a:t>
            </a:r>
            <a:r>
              <a:rPr lang="en-US" sz="2800" dirty="0" smtClean="0"/>
              <a:t>                      1245 W. Maple, Adrian, MI</a:t>
            </a:r>
            <a:r>
              <a:rPr lang="en-US" sz="2800" dirty="0" smtClean="0"/>
              <a:t> </a:t>
            </a:r>
            <a:r>
              <a:rPr lang="en-US" sz="2800" dirty="0" smtClean="0"/>
              <a:t>                                  Wednesday, May 22</a:t>
            </a:r>
            <a:r>
              <a:rPr lang="en-US" sz="2800" baseline="30000" dirty="0" smtClean="0"/>
              <a:t>nd</a:t>
            </a:r>
            <a:r>
              <a:rPr lang="en-US" sz="2800" dirty="0" smtClean="0"/>
              <a:t> 2013                     8:30am – 3:30pm</a:t>
            </a:r>
          </a:p>
          <a:p>
            <a:r>
              <a:rPr lang="en-US" sz="2800" dirty="0" smtClean="0"/>
              <a:t>Lunch provided </a:t>
            </a:r>
            <a:r>
              <a:rPr lang="en-US" sz="2800" b="1" u="sng" dirty="0" smtClean="0"/>
              <a:t>FREE OF CHARGE</a:t>
            </a:r>
            <a:endParaRPr lang="en-US" sz="2800" b="1" u="sng" dirty="0" smtClean="0"/>
          </a:p>
          <a:p>
            <a:r>
              <a:rPr lang="en-US" sz="2800" dirty="0" smtClean="0"/>
              <a:t>RESERVATIONS REQUIRED</a:t>
            </a:r>
          </a:p>
          <a:p>
            <a:r>
              <a:rPr lang="en-US" sz="2800" dirty="0" smtClean="0"/>
              <a:t>Questions?  Contact:                                                        Kay Ross, Customer Services                              517/263-8905</a:t>
            </a:r>
          </a:p>
        </p:txBody>
      </p:sp>
    </p:spTree>
  </p:cSld>
  <p:clrMapOvr>
    <a:masterClrMapping/>
  </p:clrMapOvr>
  <p:transition spd="slow" advClick="0" advTm="20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WALK-A-MILE</a:t>
            </a:r>
            <a:endParaRPr lang="en-US" dirty="0"/>
          </a:p>
        </p:txBody>
      </p:sp>
      <p:sp>
        <p:nvSpPr>
          <p:cNvPr id="3" name="Content Placeholder 2"/>
          <p:cNvSpPr>
            <a:spLocks noGrp="1"/>
          </p:cNvSpPr>
          <p:nvPr>
            <p:ph idx="1"/>
          </p:nvPr>
        </p:nvSpPr>
        <p:spPr/>
        <p:txBody>
          <a:bodyPr/>
          <a:lstStyle/>
          <a:p>
            <a:r>
              <a:rPr lang="en-US" dirty="0" smtClean="0"/>
              <a:t>Lansing Michigan                                                   TRANSPORTATION AVAILABLE                   Bus leaves @ </a:t>
            </a:r>
            <a:r>
              <a:rPr lang="en-US" smtClean="0"/>
              <a:t>9am                                                  Back 5ish</a:t>
            </a:r>
            <a:endParaRPr lang="en-US" dirty="0" smtClean="0"/>
          </a:p>
          <a:p>
            <a:endParaRPr lang="en-US" dirty="0" smtClean="0"/>
          </a:p>
          <a:p>
            <a:r>
              <a:rPr lang="en-US" dirty="0" smtClean="0"/>
              <a:t>May 8</a:t>
            </a:r>
            <a:r>
              <a:rPr lang="en-US" baseline="30000" dirty="0" smtClean="0"/>
              <a:t>th</a:t>
            </a:r>
            <a:r>
              <a:rPr lang="en-US" dirty="0" smtClean="0"/>
              <a:t> 2013</a:t>
            </a:r>
            <a:endParaRPr lang="en-US" dirty="0"/>
          </a:p>
        </p:txBody>
      </p:sp>
    </p:spTree>
  </p:cSld>
  <p:clrMapOvr>
    <a:masterClrMapping/>
  </p:clrMapOvr>
  <p:transition spd="slow" advClick="0" advTm="20000"/>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5010" name="Rectangle 2"/>
          <p:cNvSpPr>
            <a:spLocks noGrp="1" noChangeArrowheads="1"/>
          </p:cNvSpPr>
          <p:nvPr>
            <p:ph type="title" idx="4294967295"/>
          </p:nvPr>
        </p:nvSpPr>
        <p:spPr>
          <a:xfrm>
            <a:off x="0" y="381000"/>
            <a:ext cx="8229600" cy="762000"/>
          </a:xfrm>
        </p:spPr>
        <p:txBody>
          <a:bodyPr>
            <a:normAutofit/>
          </a:bodyPr>
          <a:lstStyle/>
          <a:p>
            <a:pPr eaLnBrk="1" hangingPunct="1">
              <a:defRPr/>
            </a:pPr>
            <a:r>
              <a:rPr lang="en-US" sz="4000" b="1" dirty="0" smtClean="0">
                <a:ea typeface="+mj-ea"/>
                <a:cs typeface="+mj-cs"/>
              </a:rPr>
              <a:t>LENAWEE PEER SPECIALISTS</a:t>
            </a:r>
            <a:endParaRPr lang="en-US" sz="4000" b="1" dirty="0">
              <a:ea typeface="+mj-ea"/>
              <a:cs typeface="+mj-cs"/>
            </a:endParaRPr>
          </a:p>
        </p:txBody>
      </p:sp>
      <p:sp>
        <p:nvSpPr>
          <p:cNvPr id="555011" name="Rectangle 3"/>
          <p:cNvSpPr>
            <a:spLocks noGrp="1" noChangeArrowheads="1"/>
          </p:cNvSpPr>
          <p:nvPr>
            <p:ph type="body" idx="4294967295"/>
          </p:nvPr>
        </p:nvSpPr>
        <p:spPr>
          <a:xfrm>
            <a:off x="609600" y="1600200"/>
            <a:ext cx="8382000" cy="4724400"/>
          </a:xfrm>
        </p:spPr>
        <p:txBody>
          <a:bodyPr/>
          <a:lstStyle/>
          <a:p>
            <a:pPr eaLnBrk="1" hangingPunct="1">
              <a:lnSpc>
                <a:spcPct val="90000"/>
              </a:lnSpc>
            </a:pPr>
            <a:r>
              <a:rPr lang="en-US" sz="2800" b="1" dirty="0" smtClean="0">
                <a:ea typeface="ＭＳ Ｐゴシック"/>
                <a:cs typeface="ＭＳ Ｐゴシック"/>
              </a:rPr>
              <a:t>Brenda Lawson – LCMHA (263.8905)</a:t>
            </a:r>
          </a:p>
          <a:p>
            <a:pPr eaLnBrk="1" hangingPunct="1">
              <a:lnSpc>
                <a:spcPct val="90000"/>
              </a:lnSpc>
            </a:pPr>
            <a:endParaRPr lang="en-US" sz="2800" b="1" dirty="0" smtClean="0">
              <a:ea typeface="ＭＳ Ｐゴシック"/>
              <a:cs typeface="ＭＳ Ｐゴシック"/>
            </a:endParaRPr>
          </a:p>
          <a:p>
            <a:pPr eaLnBrk="1" hangingPunct="1">
              <a:lnSpc>
                <a:spcPct val="90000"/>
              </a:lnSpc>
            </a:pPr>
            <a:r>
              <a:rPr lang="en-US" sz="2800" b="1" dirty="0" smtClean="0">
                <a:ea typeface="ＭＳ Ｐゴシック"/>
                <a:cs typeface="ＭＳ Ｐゴシック"/>
              </a:rPr>
              <a:t>Ni Gordon – LCMHA (263.8905)</a:t>
            </a:r>
          </a:p>
          <a:p>
            <a:pPr eaLnBrk="1" hangingPunct="1">
              <a:lnSpc>
                <a:spcPct val="90000"/>
              </a:lnSpc>
            </a:pPr>
            <a:endParaRPr lang="en-US" sz="2800" b="1" dirty="0" smtClean="0">
              <a:ea typeface="ＭＳ Ｐゴシック"/>
              <a:cs typeface="ＭＳ Ｐゴシック"/>
            </a:endParaRPr>
          </a:p>
          <a:p>
            <a:pPr eaLnBrk="1" hangingPunct="1">
              <a:lnSpc>
                <a:spcPct val="90000"/>
              </a:lnSpc>
            </a:pPr>
            <a:r>
              <a:rPr lang="en-US" sz="2800" b="1" dirty="0" smtClean="0">
                <a:ea typeface="ＭＳ Ｐゴシック"/>
                <a:cs typeface="ＭＳ Ｐゴシック"/>
              </a:rPr>
              <a:t>Mark Roman – Inter-Connections (265.9588)</a:t>
            </a:r>
          </a:p>
          <a:p>
            <a:pPr eaLnBrk="1" hangingPunct="1">
              <a:lnSpc>
                <a:spcPct val="90000"/>
              </a:lnSpc>
            </a:pPr>
            <a:endParaRPr lang="en-US" sz="2800" b="1" dirty="0" smtClean="0">
              <a:ea typeface="ＭＳ Ｐゴシック"/>
              <a:cs typeface="ＭＳ Ｐゴシック"/>
            </a:endParaRPr>
          </a:p>
          <a:p>
            <a:pPr eaLnBrk="1" hangingPunct="1">
              <a:lnSpc>
                <a:spcPct val="90000"/>
              </a:lnSpc>
            </a:pPr>
            <a:r>
              <a:rPr lang="en-US" sz="2800" b="1" dirty="0" smtClean="0">
                <a:ea typeface="ＭＳ Ｐゴシック"/>
                <a:cs typeface="ＭＳ Ｐゴシック"/>
              </a:rPr>
              <a:t>Jennifer </a:t>
            </a:r>
            <a:r>
              <a:rPr lang="en-US" sz="2800" b="1" dirty="0" err="1" smtClean="0">
                <a:ea typeface="ＭＳ Ｐゴシック"/>
                <a:cs typeface="ＭＳ Ｐゴシック"/>
              </a:rPr>
              <a:t>Durell</a:t>
            </a:r>
            <a:r>
              <a:rPr lang="en-US" sz="2800" b="1" dirty="0" smtClean="0">
                <a:ea typeface="ＭＳ Ｐゴシック"/>
                <a:cs typeface="ＭＳ Ｐゴシック"/>
              </a:rPr>
              <a:t> - Inter-Connections (265.9588)</a:t>
            </a:r>
          </a:p>
          <a:p>
            <a:pPr eaLnBrk="1" hangingPunct="1">
              <a:lnSpc>
                <a:spcPct val="90000"/>
              </a:lnSpc>
            </a:pPr>
            <a:endParaRPr lang="en-US" sz="2800" b="1" dirty="0" smtClean="0">
              <a:ea typeface="ＭＳ Ｐゴシック"/>
              <a:cs typeface="ＭＳ Ｐゴシック"/>
            </a:endParaRPr>
          </a:p>
          <a:p>
            <a:pPr eaLnBrk="1" hangingPunct="1">
              <a:lnSpc>
                <a:spcPct val="90000"/>
              </a:lnSpc>
            </a:pPr>
            <a:r>
              <a:rPr lang="en-US" sz="2800" b="1" dirty="0" smtClean="0">
                <a:ea typeface="ＭＳ Ｐゴシック"/>
                <a:cs typeface="ＭＳ Ｐゴシック"/>
              </a:rPr>
              <a:t>Todd Bowen - Inter-Connections (265.9588)</a:t>
            </a:r>
          </a:p>
          <a:p>
            <a:pPr eaLnBrk="1" hangingPunct="1">
              <a:lnSpc>
                <a:spcPct val="90000"/>
              </a:lnSpc>
              <a:buFontTx/>
              <a:buNone/>
            </a:pPr>
            <a:r>
              <a:rPr lang="en-US" sz="2800" dirty="0" smtClean="0">
                <a:ea typeface="ＭＳ Ｐゴシック"/>
                <a:cs typeface="ＭＳ Ｐゴシック"/>
              </a:rPr>
              <a:t>				</a:t>
            </a:r>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55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50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5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550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550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5501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55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0" grpId="0" autoUpdateAnimBg="0"/>
      <p:bldP spid="55501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2400" y="228600"/>
            <a:ext cx="8839200" cy="1066800"/>
          </a:xfrm>
        </p:spPr>
        <p:txBody>
          <a:bodyPr/>
          <a:lstStyle/>
          <a:p>
            <a:pPr eaLnBrk="1" hangingPunct="1"/>
            <a:r>
              <a:rPr lang="en-US" sz="5400" b="1" smtClean="0">
                <a:ea typeface="ＭＳ Ｐゴシック"/>
                <a:cs typeface="ＭＳ Ｐゴシック"/>
              </a:rPr>
              <a:t>MISSION STATEMENT</a:t>
            </a:r>
            <a:r>
              <a:rPr lang="en-US" sz="4000" b="1" smtClean="0">
                <a:ea typeface="ＭＳ Ｐゴシック"/>
                <a:cs typeface="ＭＳ Ｐゴシック"/>
              </a:rPr>
              <a:t/>
            </a:r>
            <a:br>
              <a:rPr lang="en-US" sz="4000" b="1" smtClean="0">
                <a:ea typeface="ＭＳ Ｐゴシック"/>
                <a:cs typeface="ＭＳ Ｐゴシック"/>
              </a:rPr>
            </a:br>
            <a:endParaRPr lang="en-US" sz="4000" smtClean="0">
              <a:ea typeface="ＭＳ Ｐゴシック"/>
              <a:cs typeface="ＭＳ Ｐゴシック"/>
            </a:endParaRPr>
          </a:p>
        </p:txBody>
      </p:sp>
      <p:sp>
        <p:nvSpPr>
          <p:cNvPr id="19458" name="Rectangle 3"/>
          <p:cNvSpPr>
            <a:spLocks noGrp="1" noChangeArrowheads="1"/>
          </p:cNvSpPr>
          <p:nvPr>
            <p:ph idx="1"/>
          </p:nvPr>
        </p:nvSpPr>
        <p:spPr/>
        <p:txBody>
          <a:bodyPr/>
          <a:lstStyle/>
          <a:p>
            <a:pPr algn="ctr" eaLnBrk="1" hangingPunct="1">
              <a:buFontTx/>
              <a:buNone/>
            </a:pPr>
            <a:endParaRPr lang="en-US" b="1" smtClean="0">
              <a:ea typeface="ＭＳ Ｐゴシック"/>
              <a:cs typeface="ＭＳ Ｐゴシック"/>
            </a:endParaRPr>
          </a:p>
          <a:p>
            <a:pPr algn="ctr" eaLnBrk="1" hangingPunct="1">
              <a:buFontTx/>
              <a:buNone/>
            </a:pPr>
            <a:endParaRPr lang="en-US" smtClean="0">
              <a:ea typeface="ＭＳ Ｐゴシック"/>
              <a:cs typeface="ＭＳ Ｐゴシック"/>
            </a:endParaRPr>
          </a:p>
          <a:p>
            <a:pPr algn="ctr" eaLnBrk="1" hangingPunct="1">
              <a:buFontTx/>
              <a:buNone/>
            </a:pPr>
            <a:r>
              <a:rPr lang="en-US" sz="3600" smtClean="0">
                <a:ea typeface="ＭＳ Ｐゴシック"/>
                <a:cs typeface="ＭＳ Ｐゴシック"/>
              </a:rPr>
              <a:t>"</a:t>
            </a:r>
            <a:r>
              <a:rPr lang="en-US" sz="3600" b="1" smtClean="0">
                <a:ea typeface="ＭＳ Ｐゴシック"/>
                <a:cs typeface="ＭＳ Ｐゴシック"/>
              </a:rPr>
              <a:t>Promoting Positive Outcomes </a:t>
            </a:r>
          </a:p>
          <a:p>
            <a:pPr algn="ctr" eaLnBrk="1" hangingPunct="1">
              <a:buFontTx/>
              <a:buNone/>
            </a:pPr>
            <a:r>
              <a:rPr lang="en-US" sz="3600" b="1" smtClean="0">
                <a:ea typeface="ＭＳ Ｐゴシック"/>
                <a:cs typeface="ＭＳ Ｐゴシック"/>
              </a:rPr>
              <a:t>through Quality Mental Health Services</a:t>
            </a:r>
            <a:r>
              <a:rPr lang="en-US" sz="3600" smtClean="0">
                <a:ea typeface="ＭＳ Ｐゴシック"/>
                <a:cs typeface="ＭＳ Ｐゴシック"/>
              </a:rPr>
              <a:t>." </a:t>
            </a:r>
          </a:p>
          <a:p>
            <a:pPr algn="ctr" eaLnBrk="1" hangingPunct="1">
              <a:buFontTx/>
              <a:buNone/>
            </a:pPr>
            <a:endParaRPr lang="en-US" smtClean="0">
              <a:ea typeface="ＭＳ Ｐゴシック"/>
              <a:cs typeface="ＭＳ Ｐゴシック"/>
            </a:endParaRPr>
          </a:p>
        </p:txBody>
      </p:sp>
    </p:spTree>
  </p:cSld>
  <p:clrMapOvr>
    <a:masterClrMapping/>
  </p:clrMapOvr>
  <p:transition spd="slow" advClick="0"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0370" name="Rectangle 2"/>
          <p:cNvSpPr>
            <a:spLocks noGrp="1" noChangeArrowheads="1"/>
          </p:cNvSpPr>
          <p:nvPr>
            <p:ph type="title" idx="4294967295"/>
          </p:nvPr>
        </p:nvSpPr>
        <p:spPr>
          <a:xfrm>
            <a:off x="0" y="228600"/>
            <a:ext cx="8229600" cy="914400"/>
          </a:xfrm>
        </p:spPr>
        <p:txBody>
          <a:bodyPr>
            <a:normAutofit/>
          </a:bodyPr>
          <a:lstStyle/>
          <a:p>
            <a:pPr eaLnBrk="1" hangingPunct="1">
              <a:defRPr/>
            </a:pPr>
            <a:r>
              <a:rPr lang="en-US" sz="4400" b="1" dirty="0">
                <a:ea typeface="+mj-ea"/>
                <a:cs typeface="+mj-cs"/>
              </a:rPr>
              <a:t>COMMUNITY RESOURCES</a:t>
            </a:r>
          </a:p>
        </p:txBody>
      </p:sp>
      <p:sp>
        <p:nvSpPr>
          <p:cNvPr id="570371" name="Rectangle 3"/>
          <p:cNvSpPr>
            <a:spLocks noGrp="1" noChangeArrowheads="1"/>
          </p:cNvSpPr>
          <p:nvPr>
            <p:ph type="body" idx="4294967295"/>
          </p:nvPr>
        </p:nvSpPr>
        <p:spPr>
          <a:xfrm>
            <a:off x="1219200" y="1295400"/>
            <a:ext cx="7620000" cy="5562600"/>
          </a:xfrm>
        </p:spPr>
        <p:txBody>
          <a:bodyPr/>
          <a:lstStyle/>
          <a:p>
            <a:pPr marL="0" indent="0" eaLnBrk="1" hangingPunct="1">
              <a:buFontTx/>
              <a:buNone/>
              <a:defRPr/>
            </a:pPr>
            <a:endParaRPr lang="en-US" dirty="0"/>
          </a:p>
          <a:p>
            <a:pPr eaLnBrk="1" hangingPunct="1">
              <a:defRPr/>
            </a:pPr>
            <a:r>
              <a:rPr lang="en-US" b="1" dirty="0" smtClean="0"/>
              <a:t>Are </a:t>
            </a:r>
            <a:r>
              <a:rPr lang="en-US" b="1" dirty="0"/>
              <a:t>you in need of housing?</a:t>
            </a:r>
          </a:p>
          <a:p>
            <a:pPr eaLnBrk="1" hangingPunct="1">
              <a:defRPr/>
            </a:pPr>
            <a:r>
              <a:rPr lang="en-US" b="1" dirty="0"/>
              <a:t>Do you know of someone who needs help with their utilities?</a:t>
            </a:r>
          </a:p>
          <a:p>
            <a:pPr eaLnBrk="1" hangingPunct="1">
              <a:defRPr/>
            </a:pPr>
            <a:r>
              <a:rPr lang="en-US" b="1" dirty="0"/>
              <a:t>Do you need other information?</a:t>
            </a:r>
          </a:p>
          <a:p>
            <a:pPr eaLnBrk="1" hangingPunct="1">
              <a:buFontTx/>
              <a:buNone/>
              <a:defRPr/>
            </a:pPr>
            <a:endParaRPr lang="en-US" b="1" dirty="0"/>
          </a:p>
          <a:p>
            <a:pPr eaLnBrk="1" hangingPunct="1">
              <a:buFontTx/>
              <a:buNone/>
              <a:defRPr/>
            </a:pPr>
            <a:r>
              <a:rPr lang="en-US" b="1" dirty="0"/>
              <a:t>Ask Customer Services </a:t>
            </a:r>
            <a:r>
              <a:rPr lang="en-US" b="1" dirty="0" smtClean="0"/>
              <a:t>for a list of resources</a:t>
            </a:r>
            <a:endParaRPr lang="en-US" b="1" dirty="0"/>
          </a:p>
          <a:p>
            <a:pPr eaLnBrk="1" hangingPunct="1">
              <a:buFontTx/>
              <a:buNone/>
              <a:defRPr/>
            </a:pPr>
            <a:endParaRPr lang="en-US" sz="1200" dirty="0"/>
          </a:p>
          <a:p>
            <a:pPr eaLnBrk="1" hangingPunct="1">
              <a:buFontTx/>
              <a:buNone/>
              <a:defRPr/>
            </a:pPr>
            <a:endParaRPr lang="en-US" sz="1200" dirty="0"/>
          </a:p>
          <a:p>
            <a:pPr eaLnBrk="1" hangingPunct="1">
              <a:buFontTx/>
              <a:buNone/>
              <a:defRPr/>
            </a:pPr>
            <a:endParaRPr lang="en-US" sz="1200" dirty="0"/>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70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0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0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0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70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0" grpId="0" autoUpdateAnimBg="0"/>
      <p:bldP spid="57037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z="4000" b="1" smtClean="0">
                <a:ea typeface="ＭＳ Ｐゴシック"/>
                <a:cs typeface="ＭＳ Ｐゴシック"/>
              </a:rPr>
              <a:t>NO PRIMARY CARE DOCTOR?</a:t>
            </a:r>
          </a:p>
        </p:txBody>
      </p:sp>
      <p:sp>
        <p:nvSpPr>
          <p:cNvPr id="32770" name="Content Placeholder 2"/>
          <p:cNvSpPr>
            <a:spLocks noGrp="1"/>
          </p:cNvSpPr>
          <p:nvPr>
            <p:ph idx="1"/>
          </p:nvPr>
        </p:nvSpPr>
        <p:spPr/>
        <p:txBody>
          <a:bodyPr/>
          <a:lstStyle/>
          <a:p>
            <a:pPr marL="0" indent="0" eaLnBrk="1" hangingPunct="1">
              <a:buFontTx/>
              <a:buNone/>
            </a:pPr>
            <a:r>
              <a:rPr lang="en-US" sz="4000" b="1" smtClean="0">
                <a:ea typeface="ＭＳ Ｐゴシック"/>
                <a:cs typeface="ＭＳ Ｐゴシック"/>
              </a:rPr>
              <a:t>OR NO INSURANCE?</a:t>
            </a:r>
          </a:p>
          <a:p>
            <a:pPr marL="0" indent="0" eaLnBrk="1" hangingPunct="1">
              <a:buFontTx/>
              <a:buNone/>
            </a:pPr>
            <a:endParaRPr lang="en-US" smtClean="0">
              <a:ea typeface="ＭＳ Ｐゴシック"/>
              <a:cs typeface="ＭＳ Ｐゴシック"/>
            </a:endParaRPr>
          </a:p>
          <a:p>
            <a:pPr marL="0" indent="0" algn="ctr" eaLnBrk="1" hangingPunct="1">
              <a:buFontTx/>
              <a:buNone/>
            </a:pPr>
            <a:r>
              <a:rPr lang="en-US" b="1" smtClean="0">
                <a:ea typeface="ＭＳ Ｐゴシック"/>
                <a:cs typeface="ＭＳ Ｐゴシック"/>
              </a:rPr>
              <a:t>Contact:</a:t>
            </a:r>
          </a:p>
          <a:p>
            <a:pPr marL="0" indent="0" algn="ctr" eaLnBrk="1" hangingPunct="1">
              <a:buFontTx/>
              <a:buNone/>
            </a:pPr>
            <a:r>
              <a:rPr lang="en-US" b="1" smtClean="0">
                <a:ea typeface="ＭＳ Ｐゴシック"/>
                <a:cs typeface="ＭＳ Ｐゴシック"/>
              </a:rPr>
              <a:t>The Family Medical Center</a:t>
            </a:r>
          </a:p>
          <a:p>
            <a:pPr marL="0" indent="0" algn="ctr" eaLnBrk="1" hangingPunct="1">
              <a:buFontTx/>
              <a:buNone/>
            </a:pPr>
            <a:r>
              <a:rPr lang="en-US" b="1" smtClean="0">
                <a:ea typeface="ＭＳ Ｐゴシック"/>
                <a:cs typeface="ＭＳ Ｐゴシック"/>
              </a:rPr>
              <a:t>225 Riverside Avenue, Adrian, MI 49221</a:t>
            </a:r>
          </a:p>
          <a:p>
            <a:pPr marL="0" indent="0" algn="ctr" eaLnBrk="1" hangingPunct="1">
              <a:buFontTx/>
              <a:buNone/>
            </a:pPr>
            <a:r>
              <a:rPr lang="en-US" b="1" smtClean="0">
                <a:ea typeface="ＭＳ Ｐゴシック"/>
                <a:cs typeface="ＭＳ Ｐゴシック"/>
              </a:rPr>
              <a:t>517.263.1800</a:t>
            </a:r>
          </a:p>
          <a:p>
            <a:pPr marL="0" indent="0" eaLnBrk="1" hangingPunct="1">
              <a:buFontTx/>
              <a:buNone/>
            </a:pPr>
            <a:endParaRPr lang="en-US" smtClean="0">
              <a:ea typeface="ＭＳ Ｐゴシック"/>
              <a:cs typeface="ＭＳ Ｐゴシック"/>
            </a:endParaRPr>
          </a:p>
        </p:txBody>
      </p:sp>
    </p:spTree>
  </p:cSld>
  <p:clrMapOvr>
    <a:masterClrMapping/>
  </p:clrMapOvr>
  <p:transition spd="slow" advClick="0"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p:nvPr>
        </p:nvSpPr>
        <p:spPr/>
        <p:txBody>
          <a:bodyPr/>
          <a:lstStyle/>
          <a:p>
            <a:pPr eaLnBrk="1" hangingPunct="1"/>
            <a:r>
              <a:rPr lang="en-US" b="1" smtClean="0">
                <a:ea typeface="ＭＳ Ｐゴシック"/>
                <a:cs typeface="ＭＳ Ｐゴシック"/>
              </a:rPr>
              <a:t>NO PRESCRIPTION DRUG COVERAGE?</a:t>
            </a:r>
          </a:p>
        </p:txBody>
      </p:sp>
      <p:sp>
        <p:nvSpPr>
          <p:cNvPr id="33794" name="Content Placeholder 4"/>
          <p:cNvSpPr>
            <a:spLocks noGrp="1"/>
          </p:cNvSpPr>
          <p:nvPr>
            <p:ph idx="1"/>
          </p:nvPr>
        </p:nvSpPr>
        <p:spPr/>
        <p:txBody>
          <a:bodyPr/>
          <a:lstStyle/>
          <a:p>
            <a:pPr marL="0" indent="0" algn="ctr" eaLnBrk="1" hangingPunct="1">
              <a:buFontTx/>
              <a:buNone/>
            </a:pPr>
            <a:r>
              <a:rPr lang="en-US" sz="3600" b="1" smtClean="0">
                <a:ea typeface="ＭＳ Ｐゴシック"/>
                <a:cs typeface="ＭＳ Ｐゴシック"/>
              </a:rPr>
              <a:t>Ask the nurse about the Patient Assistance Program</a:t>
            </a:r>
          </a:p>
          <a:p>
            <a:pPr marL="0" indent="0" algn="ctr" eaLnBrk="1" hangingPunct="1">
              <a:buFontTx/>
              <a:buNone/>
            </a:pPr>
            <a:endParaRPr lang="en-US" sz="3600" b="1" smtClean="0">
              <a:ea typeface="ＭＳ Ｐゴシック"/>
              <a:cs typeface="ＭＳ Ｐゴシック"/>
            </a:endParaRPr>
          </a:p>
          <a:p>
            <a:pPr marL="0" indent="0" algn="ctr" eaLnBrk="1" hangingPunct="1">
              <a:buFontTx/>
              <a:buNone/>
            </a:pPr>
            <a:r>
              <a:rPr lang="en-US" sz="3600" b="1" smtClean="0">
                <a:ea typeface="ＭＳ Ｐゴシック"/>
                <a:cs typeface="ＭＳ Ｐゴシック"/>
              </a:rPr>
              <a:t>Or</a:t>
            </a:r>
          </a:p>
          <a:p>
            <a:pPr marL="0" indent="0" algn="ctr" eaLnBrk="1" hangingPunct="1">
              <a:buFontTx/>
              <a:buNone/>
            </a:pPr>
            <a:r>
              <a:rPr lang="en-US" sz="3600" b="1" smtClean="0">
                <a:ea typeface="ＭＳ Ｐゴシック"/>
                <a:cs typeface="ＭＳ Ｐゴシック"/>
              </a:rPr>
              <a:t>Customer Services for the</a:t>
            </a:r>
          </a:p>
          <a:p>
            <a:pPr marL="0" indent="0" algn="ctr" eaLnBrk="1" hangingPunct="1">
              <a:buFontTx/>
              <a:buNone/>
            </a:pPr>
            <a:r>
              <a:rPr lang="en-US" sz="3600" b="1" smtClean="0">
                <a:ea typeface="ＭＳ Ｐゴシック"/>
                <a:cs typeface="ＭＳ Ｐゴシック"/>
              </a:rPr>
              <a:t>FAMILYWIZE discount prescription card</a:t>
            </a:r>
          </a:p>
          <a:p>
            <a:pPr marL="0" indent="0" eaLnBrk="1" hangingPunct="1">
              <a:buFontTx/>
              <a:buNone/>
            </a:pPr>
            <a:endParaRPr lang="en-US" smtClean="0">
              <a:ea typeface="ＭＳ Ｐゴシック"/>
              <a:cs typeface="ＭＳ Ｐゴシック"/>
            </a:endParaRPr>
          </a:p>
          <a:p>
            <a:pPr marL="0" indent="0" eaLnBrk="1" hangingPunct="1">
              <a:buFontTx/>
              <a:buNone/>
            </a:pPr>
            <a:endParaRPr lang="en-US" smtClean="0">
              <a:ea typeface="ＭＳ Ｐゴシック"/>
              <a:cs typeface="ＭＳ Ｐゴシック"/>
            </a:endParaRPr>
          </a:p>
        </p:txBody>
      </p:sp>
    </p:spTree>
  </p:cSld>
  <p:clrMapOvr>
    <a:masterClrMapping/>
  </p:clrMapOvr>
  <p:transition spd="slow" advClick="0" advTm="2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Half way there</a:t>
            </a:r>
            <a:endParaRPr lang="en-US" dirty="0"/>
          </a:p>
        </p:txBody>
      </p:sp>
      <p:pic>
        <p:nvPicPr>
          <p:cNvPr id="4" name="Content Placeholder 3" descr="428682_2874019623524_577028942_n.jpg"/>
          <p:cNvPicPr>
            <a:picLocks noGrp="1" noChangeAspect="1"/>
          </p:cNvPicPr>
          <p:nvPr>
            <p:ph idx="1"/>
          </p:nvPr>
        </p:nvPicPr>
        <p:blipFill>
          <a:blip r:embed="rId2" cstate="print"/>
          <a:stretch>
            <a:fillRect/>
          </a:stretch>
        </p:blipFill>
        <p:spPr>
          <a:xfrm>
            <a:off x="2743200" y="1905000"/>
            <a:ext cx="4038600" cy="4550960"/>
          </a:xfrm>
        </p:spPr>
      </p:pic>
    </p:spTree>
  </p:cSld>
  <p:clrMapOvr>
    <a:masterClrMapping/>
  </p:clrMapOvr>
  <p:transition spd="slow" advClick="0" advTm="2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z="5400" b="1" smtClean="0">
                <a:ea typeface="ＭＳ Ｐゴシック"/>
                <a:cs typeface="ＭＳ Ｐゴシック"/>
              </a:rPr>
              <a:t>SUICIDE PREVENTION</a:t>
            </a:r>
          </a:p>
        </p:txBody>
      </p:sp>
      <p:sp>
        <p:nvSpPr>
          <p:cNvPr id="136195" name="Rectangle 3"/>
          <p:cNvSpPr>
            <a:spLocks noGrp="1" noChangeArrowheads="1"/>
          </p:cNvSpPr>
          <p:nvPr>
            <p:ph idx="1"/>
          </p:nvPr>
        </p:nvSpPr>
        <p:spPr/>
        <p:txBody>
          <a:bodyPr/>
          <a:lstStyle/>
          <a:p>
            <a:pPr algn="ctr" eaLnBrk="1" hangingPunct="1">
              <a:lnSpc>
                <a:spcPct val="80000"/>
              </a:lnSpc>
              <a:buFontTx/>
              <a:buNone/>
            </a:pPr>
            <a:endParaRPr lang="en-US" sz="500" smtClean="0">
              <a:ea typeface="ＭＳ Ｐゴシック"/>
              <a:cs typeface="ＭＳ Ｐゴシック"/>
            </a:endParaRPr>
          </a:p>
          <a:p>
            <a:pPr eaLnBrk="1" hangingPunct="1">
              <a:lnSpc>
                <a:spcPct val="80000"/>
              </a:lnSpc>
            </a:pPr>
            <a:endParaRPr lang="en-US" sz="500" b="1" smtClean="0">
              <a:ea typeface="ＭＳ Ｐゴシック"/>
              <a:cs typeface="ＭＳ Ｐゴシック"/>
            </a:endParaRPr>
          </a:p>
          <a:p>
            <a:pPr algn="ctr" eaLnBrk="1" hangingPunct="1">
              <a:lnSpc>
                <a:spcPct val="80000"/>
              </a:lnSpc>
              <a:buFontTx/>
              <a:buNone/>
            </a:pPr>
            <a:endParaRPr lang="en-US" sz="2000" smtClean="0">
              <a:ea typeface="ＭＳ Ｐゴシック"/>
              <a:cs typeface="ＭＳ Ｐゴシック"/>
            </a:endParaRPr>
          </a:p>
          <a:p>
            <a:pPr algn="ctr" eaLnBrk="1" hangingPunct="1">
              <a:lnSpc>
                <a:spcPct val="80000"/>
              </a:lnSpc>
              <a:buFontTx/>
              <a:buNone/>
            </a:pPr>
            <a:r>
              <a:rPr lang="en-US" sz="800" smtClean="0">
                <a:ea typeface="ＭＳ Ｐゴシック"/>
                <a:cs typeface="ＭＳ Ｐゴシック"/>
              </a:rPr>
              <a:t> </a:t>
            </a:r>
          </a:p>
          <a:p>
            <a:pPr algn="ctr" eaLnBrk="1" hangingPunct="1">
              <a:lnSpc>
                <a:spcPct val="80000"/>
              </a:lnSpc>
              <a:buFontTx/>
              <a:buNone/>
            </a:pPr>
            <a:r>
              <a:rPr lang="en-US" sz="4400" b="1" smtClean="0">
                <a:ea typeface="ＭＳ Ｐゴシック"/>
                <a:cs typeface="ＭＳ Ｐゴシック"/>
              </a:rPr>
              <a:t>Thoughts of Suicide?</a:t>
            </a:r>
          </a:p>
          <a:p>
            <a:pPr algn="ctr" eaLnBrk="1" hangingPunct="1">
              <a:lnSpc>
                <a:spcPct val="80000"/>
              </a:lnSpc>
              <a:buFontTx/>
              <a:buNone/>
            </a:pPr>
            <a:r>
              <a:rPr lang="en-US" sz="3600" b="1" smtClean="0">
                <a:ea typeface="ＭＳ Ｐゴシック"/>
                <a:cs typeface="ＭＳ Ｐゴシック"/>
              </a:rPr>
              <a:t> </a:t>
            </a:r>
          </a:p>
          <a:p>
            <a:pPr algn="ctr" eaLnBrk="1" hangingPunct="1">
              <a:lnSpc>
                <a:spcPct val="80000"/>
              </a:lnSpc>
              <a:buFontTx/>
              <a:buNone/>
            </a:pPr>
            <a:r>
              <a:rPr lang="en-US" sz="3600" b="1" smtClean="0">
                <a:ea typeface="ＭＳ Ｐゴシック"/>
                <a:cs typeface="ＭＳ Ｐゴシック"/>
              </a:rPr>
              <a:t>Crisis hotlines are available at:</a:t>
            </a:r>
          </a:p>
          <a:p>
            <a:pPr algn="ctr" eaLnBrk="1" hangingPunct="1">
              <a:lnSpc>
                <a:spcPct val="80000"/>
              </a:lnSpc>
              <a:buFontTx/>
              <a:buNone/>
            </a:pPr>
            <a:r>
              <a:rPr lang="en-US" sz="3600" b="1" smtClean="0">
                <a:ea typeface="ＭＳ Ｐゴシック"/>
                <a:cs typeface="ＭＳ Ｐゴシック"/>
              </a:rPr>
              <a:t> </a:t>
            </a:r>
          </a:p>
          <a:p>
            <a:pPr algn="ctr" eaLnBrk="1" hangingPunct="1">
              <a:lnSpc>
                <a:spcPct val="80000"/>
              </a:lnSpc>
              <a:buFontTx/>
              <a:buNone/>
            </a:pPr>
            <a:r>
              <a:rPr lang="en-US" sz="3600" b="1" smtClean="0">
                <a:ea typeface="ＭＳ Ｐゴシック"/>
                <a:cs typeface="ＭＳ Ｐゴシック"/>
              </a:rPr>
              <a:t>1-800-273-8255</a:t>
            </a:r>
          </a:p>
          <a:p>
            <a:pPr algn="ctr" eaLnBrk="1" hangingPunct="1">
              <a:lnSpc>
                <a:spcPct val="80000"/>
              </a:lnSpc>
              <a:buFontTx/>
              <a:buNone/>
            </a:pPr>
            <a:r>
              <a:rPr lang="en-US" sz="3600" b="1" smtClean="0">
                <a:ea typeface="ＭＳ Ｐゴシック"/>
                <a:cs typeface="ＭＳ Ｐゴシック"/>
              </a:rPr>
              <a:t>or     </a:t>
            </a:r>
          </a:p>
          <a:p>
            <a:pPr algn="ctr" eaLnBrk="1" hangingPunct="1">
              <a:lnSpc>
                <a:spcPct val="80000"/>
              </a:lnSpc>
              <a:buFontTx/>
              <a:buNone/>
            </a:pPr>
            <a:r>
              <a:rPr lang="en-US" sz="3600" b="1" smtClean="0">
                <a:ea typeface="ＭＳ Ｐゴシック"/>
                <a:cs typeface="ＭＳ Ｐゴシック"/>
              </a:rPr>
              <a:t>1-800-784-2433</a:t>
            </a:r>
          </a:p>
          <a:p>
            <a:pPr eaLnBrk="1" hangingPunct="1">
              <a:lnSpc>
                <a:spcPct val="80000"/>
              </a:lnSpc>
              <a:buFontTx/>
              <a:buNone/>
            </a:pPr>
            <a:r>
              <a:rPr lang="en-US" sz="800" smtClean="0">
                <a:ea typeface="ＭＳ Ｐゴシック"/>
                <a:cs typeface="ＭＳ Ｐゴシック"/>
              </a:rPr>
              <a:t> </a:t>
            </a:r>
          </a:p>
          <a:p>
            <a:pPr eaLnBrk="1" hangingPunct="1">
              <a:lnSpc>
                <a:spcPct val="80000"/>
              </a:lnSpc>
              <a:buFontTx/>
              <a:buNone/>
            </a:pPr>
            <a:endParaRPr lang="en-US" sz="800" smtClean="0">
              <a:ea typeface="ＭＳ Ｐゴシック"/>
              <a:cs typeface="ＭＳ Ｐゴシック"/>
            </a:endParaRPr>
          </a:p>
          <a:p>
            <a:pPr algn="ctr" eaLnBrk="1" hangingPunct="1">
              <a:lnSpc>
                <a:spcPct val="80000"/>
              </a:lnSpc>
              <a:buFontTx/>
              <a:buNone/>
            </a:pPr>
            <a:endParaRPr lang="en-US" sz="500" smtClean="0">
              <a:ea typeface="ＭＳ Ｐゴシック"/>
              <a:cs typeface="ＭＳ Ｐゴシック"/>
            </a:endParaRPr>
          </a:p>
        </p:txBody>
      </p:sp>
      <p:pic>
        <p:nvPicPr>
          <p:cNvPr id="34819" name="Picture 4" descr="ylwrbntop"/>
          <p:cNvPicPr>
            <a:picLocks noChangeAspect="1" noChangeArrowheads="1"/>
          </p:cNvPicPr>
          <p:nvPr/>
        </p:nvPicPr>
        <p:blipFill>
          <a:blip r:embed="rId2" cstate="print"/>
          <a:srcRect/>
          <a:stretch>
            <a:fillRect/>
          </a:stretch>
        </p:blipFill>
        <p:spPr bwMode="auto">
          <a:xfrm rot="1679995">
            <a:off x="7466013" y="4319588"/>
            <a:ext cx="1327150" cy="1828800"/>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6195">
                                            <p:txEl>
                                              <p:pRg st="3" end="3"/>
                                            </p:txEl>
                                          </p:spTgt>
                                        </p:tgtEl>
                                        <p:attrNameLst>
                                          <p:attrName>style.visibility</p:attrName>
                                        </p:attrNameLst>
                                      </p:cBhvr>
                                      <p:to>
                                        <p:strVal val="visible"/>
                                      </p:to>
                                    </p:set>
                                    <p:anim calcmode="lin" valueType="num">
                                      <p:cBhvr>
                                        <p:cTn id="7" dur="1000" fill="hold"/>
                                        <p:tgtEl>
                                          <p:spTgt spid="136195">
                                            <p:txEl>
                                              <p:pRg st="3" end="3"/>
                                            </p:txEl>
                                          </p:spTgt>
                                        </p:tgtEl>
                                        <p:attrNameLst>
                                          <p:attrName>ppt_w</p:attrName>
                                        </p:attrNameLst>
                                      </p:cBhvr>
                                      <p:tavLst>
                                        <p:tav tm="0">
                                          <p:val>
                                            <p:strVal val="#ppt_w+.3"/>
                                          </p:val>
                                        </p:tav>
                                        <p:tav tm="100000">
                                          <p:val>
                                            <p:strVal val="#ppt_w"/>
                                          </p:val>
                                        </p:tav>
                                      </p:tavLst>
                                    </p:anim>
                                    <p:anim calcmode="lin" valueType="num">
                                      <p:cBhvr>
                                        <p:cTn id="8" dur="1000" fill="hold"/>
                                        <p:tgtEl>
                                          <p:spTgt spid="136195">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136195">
                                            <p:txEl>
                                              <p:pRg st="3" end="3"/>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6195">
                                            <p:txEl>
                                              <p:pRg st="4" end="4"/>
                                            </p:txEl>
                                          </p:spTgt>
                                        </p:tgtEl>
                                        <p:attrNameLst>
                                          <p:attrName>style.visibility</p:attrName>
                                        </p:attrNameLst>
                                      </p:cBhvr>
                                      <p:to>
                                        <p:strVal val="visible"/>
                                      </p:to>
                                    </p:set>
                                    <p:anim calcmode="lin" valueType="num">
                                      <p:cBhvr>
                                        <p:cTn id="14" dur="1000" fill="hold"/>
                                        <p:tgtEl>
                                          <p:spTgt spid="136195">
                                            <p:txEl>
                                              <p:pRg st="4" end="4"/>
                                            </p:txEl>
                                          </p:spTgt>
                                        </p:tgtEl>
                                        <p:attrNameLst>
                                          <p:attrName>ppt_w</p:attrName>
                                        </p:attrNameLst>
                                      </p:cBhvr>
                                      <p:tavLst>
                                        <p:tav tm="0">
                                          <p:val>
                                            <p:strVal val="#ppt_w+.3"/>
                                          </p:val>
                                        </p:tav>
                                        <p:tav tm="100000">
                                          <p:val>
                                            <p:strVal val="#ppt_w"/>
                                          </p:val>
                                        </p:tav>
                                      </p:tavLst>
                                    </p:anim>
                                    <p:anim calcmode="lin" valueType="num">
                                      <p:cBhvr>
                                        <p:cTn id="15" dur="1000" fill="hold"/>
                                        <p:tgtEl>
                                          <p:spTgt spid="136195">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136195">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6195">
                                            <p:txEl>
                                              <p:pRg st="5" end="5"/>
                                            </p:txEl>
                                          </p:spTgt>
                                        </p:tgtEl>
                                        <p:attrNameLst>
                                          <p:attrName>style.visibility</p:attrName>
                                        </p:attrNameLst>
                                      </p:cBhvr>
                                      <p:to>
                                        <p:strVal val="visible"/>
                                      </p:to>
                                    </p:set>
                                    <p:anim calcmode="lin" valueType="num">
                                      <p:cBhvr>
                                        <p:cTn id="21" dur="1000" fill="hold"/>
                                        <p:tgtEl>
                                          <p:spTgt spid="136195">
                                            <p:txEl>
                                              <p:pRg st="5" end="5"/>
                                            </p:txEl>
                                          </p:spTgt>
                                        </p:tgtEl>
                                        <p:attrNameLst>
                                          <p:attrName>ppt_w</p:attrName>
                                        </p:attrNameLst>
                                      </p:cBhvr>
                                      <p:tavLst>
                                        <p:tav tm="0">
                                          <p:val>
                                            <p:strVal val="#ppt_w+.3"/>
                                          </p:val>
                                        </p:tav>
                                        <p:tav tm="100000">
                                          <p:val>
                                            <p:strVal val="#ppt_w"/>
                                          </p:val>
                                        </p:tav>
                                      </p:tavLst>
                                    </p:anim>
                                    <p:anim calcmode="lin" valueType="num">
                                      <p:cBhvr>
                                        <p:cTn id="22" dur="1000" fill="hold"/>
                                        <p:tgtEl>
                                          <p:spTgt spid="136195">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136195">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6195">
                                            <p:txEl>
                                              <p:pRg st="6" end="6"/>
                                            </p:txEl>
                                          </p:spTgt>
                                        </p:tgtEl>
                                        <p:attrNameLst>
                                          <p:attrName>style.visibility</p:attrName>
                                        </p:attrNameLst>
                                      </p:cBhvr>
                                      <p:to>
                                        <p:strVal val="visible"/>
                                      </p:to>
                                    </p:set>
                                    <p:anim calcmode="lin" valueType="num">
                                      <p:cBhvr>
                                        <p:cTn id="28" dur="1000" fill="hold"/>
                                        <p:tgtEl>
                                          <p:spTgt spid="136195">
                                            <p:txEl>
                                              <p:pRg st="6" end="6"/>
                                            </p:txEl>
                                          </p:spTgt>
                                        </p:tgtEl>
                                        <p:attrNameLst>
                                          <p:attrName>ppt_w</p:attrName>
                                        </p:attrNameLst>
                                      </p:cBhvr>
                                      <p:tavLst>
                                        <p:tav tm="0">
                                          <p:val>
                                            <p:strVal val="#ppt_w+.3"/>
                                          </p:val>
                                        </p:tav>
                                        <p:tav tm="100000">
                                          <p:val>
                                            <p:strVal val="#ppt_w"/>
                                          </p:val>
                                        </p:tav>
                                      </p:tavLst>
                                    </p:anim>
                                    <p:anim calcmode="lin" valueType="num">
                                      <p:cBhvr>
                                        <p:cTn id="29" dur="1000" fill="hold"/>
                                        <p:tgtEl>
                                          <p:spTgt spid="136195">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136195">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6195">
                                            <p:txEl>
                                              <p:pRg st="7" end="7"/>
                                            </p:txEl>
                                          </p:spTgt>
                                        </p:tgtEl>
                                        <p:attrNameLst>
                                          <p:attrName>style.visibility</p:attrName>
                                        </p:attrNameLst>
                                      </p:cBhvr>
                                      <p:to>
                                        <p:strVal val="visible"/>
                                      </p:to>
                                    </p:set>
                                    <p:anim calcmode="lin" valueType="num">
                                      <p:cBhvr>
                                        <p:cTn id="35" dur="1000" fill="hold"/>
                                        <p:tgtEl>
                                          <p:spTgt spid="136195">
                                            <p:txEl>
                                              <p:pRg st="7" end="7"/>
                                            </p:txEl>
                                          </p:spTgt>
                                        </p:tgtEl>
                                        <p:attrNameLst>
                                          <p:attrName>ppt_w</p:attrName>
                                        </p:attrNameLst>
                                      </p:cBhvr>
                                      <p:tavLst>
                                        <p:tav tm="0">
                                          <p:val>
                                            <p:strVal val="#ppt_w+.3"/>
                                          </p:val>
                                        </p:tav>
                                        <p:tav tm="100000">
                                          <p:val>
                                            <p:strVal val="#ppt_w"/>
                                          </p:val>
                                        </p:tav>
                                      </p:tavLst>
                                    </p:anim>
                                    <p:anim calcmode="lin" valueType="num">
                                      <p:cBhvr>
                                        <p:cTn id="36" dur="1000" fill="hold"/>
                                        <p:tgtEl>
                                          <p:spTgt spid="136195">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13619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6195">
                                            <p:txEl>
                                              <p:pRg st="8" end="8"/>
                                            </p:txEl>
                                          </p:spTgt>
                                        </p:tgtEl>
                                        <p:attrNameLst>
                                          <p:attrName>style.visibility</p:attrName>
                                        </p:attrNameLst>
                                      </p:cBhvr>
                                      <p:to>
                                        <p:strVal val="visible"/>
                                      </p:to>
                                    </p:set>
                                    <p:anim calcmode="lin" valueType="num">
                                      <p:cBhvr>
                                        <p:cTn id="42" dur="1000" fill="hold"/>
                                        <p:tgtEl>
                                          <p:spTgt spid="136195">
                                            <p:txEl>
                                              <p:pRg st="8" end="8"/>
                                            </p:txEl>
                                          </p:spTgt>
                                        </p:tgtEl>
                                        <p:attrNameLst>
                                          <p:attrName>ppt_w</p:attrName>
                                        </p:attrNameLst>
                                      </p:cBhvr>
                                      <p:tavLst>
                                        <p:tav tm="0">
                                          <p:val>
                                            <p:strVal val="#ppt_w+.3"/>
                                          </p:val>
                                        </p:tav>
                                        <p:tav tm="100000">
                                          <p:val>
                                            <p:strVal val="#ppt_w"/>
                                          </p:val>
                                        </p:tav>
                                      </p:tavLst>
                                    </p:anim>
                                    <p:anim calcmode="lin" valueType="num">
                                      <p:cBhvr>
                                        <p:cTn id="43" dur="1000" fill="hold"/>
                                        <p:tgtEl>
                                          <p:spTgt spid="136195">
                                            <p:txEl>
                                              <p:pRg st="8" end="8"/>
                                            </p:txEl>
                                          </p:spTgt>
                                        </p:tgtEl>
                                        <p:attrNameLst>
                                          <p:attrName>ppt_h</p:attrName>
                                        </p:attrNameLst>
                                      </p:cBhvr>
                                      <p:tavLst>
                                        <p:tav tm="0">
                                          <p:val>
                                            <p:strVal val="#ppt_h"/>
                                          </p:val>
                                        </p:tav>
                                        <p:tav tm="100000">
                                          <p:val>
                                            <p:strVal val="#ppt_h"/>
                                          </p:val>
                                        </p:tav>
                                      </p:tavLst>
                                    </p:anim>
                                    <p:animEffect transition="in" filter="fade">
                                      <p:cBhvr>
                                        <p:cTn id="44" dur="1000"/>
                                        <p:tgtEl>
                                          <p:spTgt spid="136195">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36195">
                                            <p:txEl>
                                              <p:pRg st="9" end="9"/>
                                            </p:txEl>
                                          </p:spTgt>
                                        </p:tgtEl>
                                        <p:attrNameLst>
                                          <p:attrName>style.visibility</p:attrName>
                                        </p:attrNameLst>
                                      </p:cBhvr>
                                      <p:to>
                                        <p:strVal val="visible"/>
                                      </p:to>
                                    </p:set>
                                    <p:anim calcmode="lin" valueType="num">
                                      <p:cBhvr>
                                        <p:cTn id="49" dur="1000" fill="hold"/>
                                        <p:tgtEl>
                                          <p:spTgt spid="136195">
                                            <p:txEl>
                                              <p:pRg st="9" end="9"/>
                                            </p:txEl>
                                          </p:spTgt>
                                        </p:tgtEl>
                                        <p:attrNameLst>
                                          <p:attrName>ppt_w</p:attrName>
                                        </p:attrNameLst>
                                      </p:cBhvr>
                                      <p:tavLst>
                                        <p:tav tm="0">
                                          <p:val>
                                            <p:strVal val="#ppt_w+.3"/>
                                          </p:val>
                                        </p:tav>
                                        <p:tav tm="100000">
                                          <p:val>
                                            <p:strVal val="#ppt_w"/>
                                          </p:val>
                                        </p:tav>
                                      </p:tavLst>
                                    </p:anim>
                                    <p:anim calcmode="lin" valueType="num">
                                      <p:cBhvr>
                                        <p:cTn id="50" dur="1000" fill="hold"/>
                                        <p:tgtEl>
                                          <p:spTgt spid="136195">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136195">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36195">
                                            <p:txEl>
                                              <p:pRg st="10" end="10"/>
                                            </p:txEl>
                                          </p:spTgt>
                                        </p:tgtEl>
                                        <p:attrNameLst>
                                          <p:attrName>style.visibility</p:attrName>
                                        </p:attrNameLst>
                                      </p:cBhvr>
                                      <p:to>
                                        <p:strVal val="visible"/>
                                      </p:to>
                                    </p:set>
                                    <p:anim calcmode="lin" valueType="num">
                                      <p:cBhvr>
                                        <p:cTn id="56" dur="1000" fill="hold"/>
                                        <p:tgtEl>
                                          <p:spTgt spid="136195">
                                            <p:txEl>
                                              <p:pRg st="10" end="10"/>
                                            </p:txEl>
                                          </p:spTgt>
                                        </p:tgtEl>
                                        <p:attrNameLst>
                                          <p:attrName>ppt_w</p:attrName>
                                        </p:attrNameLst>
                                      </p:cBhvr>
                                      <p:tavLst>
                                        <p:tav tm="0">
                                          <p:val>
                                            <p:strVal val="#ppt_w+.3"/>
                                          </p:val>
                                        </p:tav>
                                        <p:tav tm="100000">
                                          <p:val>
                                            <p:strVal val="#ppt_w"/>
                                          </p:val>
                                        </p:tav>
                                      </p:tavLst>
                                    </p:anim>
                                    <p:anim calcmode="lin" valueType="num">
                                      <p:cBhvr>
                                        <p:cTn id="57" dur="1000" fill="hold"/>
                                        <p:tgtEl>
                                          <p:spTgt spid="136195">
                                            <p:txEl>
                                              <p:pRg st="10" end="10"/>
                                            </p:txEl>
                                          </p:spTgt>
                                        </p:tgtEl>
                                        <p:attrNameLst>
                                          <p:attrName>ppt_h</p:attrName>
                                        </p:attrNameLst>
                                      </p:cBhvr>
                                      <p:tavLst>
                                        <p:tav tm="0">
                                          <p:val>
                                            <p:strVal val="#ppt_h"/>
                                          </p:val>
                                        </p:tav>
                                        <p:tav tm="100000">
                                          <p:val>
                                            <p:strVal val="#ppt_h"/>
                                          </p:val>
                                        </p:tav>
                                      </p:tavLst>
                                    </p:anim>
                                    <p:animEffect transition="in" filter="fade">
                                      <p:cBhvr>
                                        <p:cTn id="58" dur="1000"/>
                                        <p:tgtEl>
                                          <p:spTgt spid="136195">
                                            <p:txEl>
                                              <p:pRg st="10" end="10"/>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36195">
                                            <p:txEl>
                                              <p:pRg st="11" end="11"/>
                                            </p:txEl>
                                          </p:spTgt>
                                        </p:tgtEl>
                                        <p:attrNameLst>
                                          <p:attrName>style.visibility</p:attrName>
                                        </p:attrNameLst>
                                      </p:cBhvr>
                                      <p:to>
                                        <p:strVal val="visible"/>
                                      </p:to>
                                    </p:set>
                                    <p:anim calcmode="lin" valueType="num">
                                      <p:cBhvr>
                                        <p:cTn id="63" dur="1000" fill="hold"/>
                                        <p:tgtEl>
                                          <p:spTgt spid="136195">
                                            <p:txEl>
                                              <p:pRg st="11" end="11"/>
                                            </p:txEl>
                                          </p:spTgt>
                                        </p:tgtEl>
                                        <p:attrNameLst>
                                          <p:attrName>ppt_w</p:attrName>
                                        </p:attrNameLst>
                                      </p:cBhvr>
                                      <p:tavLst>
                                        <p:tav tm="0">
                                          <p:val>
                                            <p:strVal val="#ppt_w+.3"/>
                                          </p:val>
                                        </p:tav>
                                        <p:tav tm="100000">
                                          <p:val>
                                            <p:strVal val="#ppt_w"/>
                                          </p:val>
                                        </p:tav>
                                      </p:tavLst>
                                    </p:anim>
                                    <p:anim calcmode="lin" valueType="num">
                                      <p:cBhvr>
                                        <p:cTn id="64" dur="1000" fill="hold"/>
                                        <p:tgtEl>
                                          <p:spTgt spid="136195">
                                            <p:txEl>
                                              <p:pRg st="11" end="11"/>
                                            </p:txEl>
                                          </p:spTgt>
                                        </p:tgtEl>
                                        <p:attrNameLst>
                                          <p:attrName>ppt_h</p:attrName>
                                        </p:attrNameLst>
                                      </p:cBhvr>
                                      <p:tavLst>
                                        <p:tav tm="0">
                                          <p:val>
                                            <p:strVal val="#ppt_h"/>
                                          </p:val>
                                        </p:tav>
                                        <p:tav tm="100000">
                                          <p:val>
                                            <p:strVal val="#ppt_h"/>
                                          </p:val>
                                        </p:tav>
                                      </p:tavLst>
                                    </p:anim>
                                    <p:animEffect transition="in" filter="fade">
                                      <p:cBhvr>
                                        <p:cTn id="65" dur="1000"/>
                                        <p:tgtEl>
                                          <p:spTgt spid="1361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Weve-Been-There_Rad30_Rev-mix_0301am.mp3">
            <a:hlinkClick r:id="" action="ppaction://media"/>
          </p:cNvPr>
          <p:cNvPicPr>
            <a:picLocks noGrp="1" noRot="1" noChangeAspect="1"/>
          </p:cNvPicPr>
          <p:nvPr>
            <p:ph idx="1"/>
            <a:audioFile r:link="rId1"/>
          </p:nvPr>
        </p:nvPicPr>
        <p:blipFill>
          <a:blip r:embed="rId3" cstate="print"/>
          <a:stretch>
            <a:fillRect/>
          </a:stretch>
        </p:blipFill>
        <p:spPr>
          <a:xfrm>
            <a:off x="4876800" y="3657600"/>
            <a:ext cx="304800" cy="304800"/>
          </a:xfrm>
          <a:prstGeom prst="rect">
            <a:avLst/>
          </a:prstGeom>
        </p:spPr>
      </p:pic>
      <p:sp>
        <p:nvSpPr>
          <p:cNvPr id="6" name="TextBox 5"/>
          <p:cNvSpPr txBox="1"/>
          <p:nvPr/>
        </p:nvSpPr>
        <p:spPr>
          <a:xfrm>
            <a:off x="457200" y="381000"/>
            <a:ext cx="9220200" cy="830997"/>
          </a:xfrm>
          <a:prstGeom prst="rect">
            <a:avLst/>
          </a:prstGeom>
          <a:noFill/>
        </p:spPr>
        <p:txBody>
          <a:bodyPr wrap="square" rtlCol="0">
            <a:spAutoFit/>
          </a:bodyPr>
          <a:lstStyle/>
          <a:p>
            <a:r>
              <a:rPr lang="en-US" sz="4800" dirty="0" smtClean="0">
                <a:solidFill>
                  <a:srgbClr val="FF0000"/>
                </a:solidFill>
                <a:latin typeface="+mj-lt"/>
              </a:rPr>
              <a:t>Been There…Done That</a:t>
            </a:r>
            <a:endParaRPr lang="en-US" sz="4800" dirty="0">
              <a:solidFill>
                <a:srgbClr val="FF0000"/>
              </a:solidFill>
              <a:latin typeface="+mj-lt"/>
            </a:endParaRPr>
          </a:p>
        </p:txBody>
      </p:sp>
      <p:pic>
        <p:nvPicPr>
          <p:cNvPr id="1026" name="Picture 2" descr="C:\Users\tony.tony-PC\Downloads\prevention-image-of-large-family-smiling-300x200.jpg"/>
          <p:cNvPicPr>
            <a:picLocks noChangeAspect="1" noChangeArrowheads="1"/>
          </p:cNvPicPr>
          <p:nvPr/>
        </p:nvPicPr>
        <p:blipFill>
          <a:blip r:embed="rId4" cstate="print"/>
          <a:srcRect/>
          <a:stretch>
            <a:fillRect/>
          </a:stretch>
        </p:blipFill>
        <p:spPr bwMode="auto">
          <a:xfrm>
            <a:off x="1219200" y="1447800"/>
            <a:ext cx="7543800" cy="5029200"/>
          </a:xfrm>
          <a:prstGeom prst="rect">
            <a:avLst/>
          </a:prstGeom>
          <a:noFill/>
        </p:spPr>
      </p:pic>
    </p:spTree>
  </p:cSld>
  <p:clrMapOvr>
    <a:masterClrMapping/>
  </p:clrMapOvr>
  <p:transition spd="slow" advClick="0" advTm="6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152400"/>
            <a:ext cx="8534400" cy="762000"/>
          </a:xfrm>
        </p:spPr>
        <p:txBody>
          <a:bodyPr/>
          <a:lstStyle/>
          <a:p>
            <a:pPr eaLnBrk="1" hangingPunct="1"/>
            <a:r>
              <a:rPr lang="en-US" sz="5400" b="1" smtClean="0">
                <a:solidFill>
                  <a:srgbClr val="FFFFFF"/>
                </a:solidFill>
                <a:ea typeface="ＭＳ Ｐゴシック"/>
                <a:cs typeface="ＭＳ Ｐゴシック"/>
              </a:rPr>
              <a:t>HELPLINE</a:t>
            </a:r>
            <a:r>
              <a:rPr lang="en-US" sz="5400" b="1" smtClean="0">
                <a:solidFill>
                  <a:srgbClr val="080808"/>
                </a:solidFill>
                <a:ea typeface="ＭＳ Ｐゴシック"/>
                <a:cs typeface="ＭＳ Ｐゴシック"/>
              </a:rPr>
              <a:t> </a:t>
            </a:r>
            <a:r>
              <a:rPr lang="en-US" sz="5400" b="1" smtClean="0">
                <a:solidFill>
                  <a:schemeClr val="bg1"/>
                </a:solidFill>
                <a:ea typeface="ＭＳ Ｐゴシック"/>
                <a:cs typeface="ＭＳ Ｐゴシック"/>
              </a:rPr>
              <a:t>ESPANOL</a:t>
            </a:r>
          </a:p>
        </p:txBody>
      </p:sp>
      <p:sp>
        <p:nvSpPr>
          <p:cNvPr id="134147" name="Rectangle 3"/>
          <p:cNvSpPr>
            <a:spLocks noGrp="1" noChangeArrowheads="1"/>
          </p:cNvSpPr>
          <p:nvPr>
            <p:ph type="body" sz="half" idx="1"/>
          </p:nvPr>
        </p:nvSpPr>
        <p:spPr>
          <a:xfrm>
            <a:off x="1066800" y="1295400"/>
            <a:ext cx="8077200" cy="1447800"/>
          </a:xfrm>
        </p:spPr>
        <p:txBody>
          <a:bodyPr/>
          <a:lstStyle/>
          <a:p>
            <a:pPr marL="0" indent="0" eaLnBrk="1" hangingPunct="1">
              <a:lnSpc>
                <a:spcPct val="80000"/>
              </a:lnSpc>
              <a:buFontTx/>
              <a:buNone/>
              <a:defRPr/>
            </a:pPr>
            <a:r>
              <a:rPr lang="es-HN" sz="1800" b="1" dirty="0"/>
              <a:t>¿No te alcanza el dinero  para comprar comida para ti y tu familia</a:t>
            </a:r>
            <a:r>
              <a:rPr lang="es-HN" sz="1800" b="1" dirty="0" smtClean="0"/>
              <a:t>?</a:t>
            </a:r>
          </a:p>
          <a:p>
            <a:pPr marL="0" indent="0" eaLnBrk="1" hangingPunct="1">
              <a:lnSpc>
                <a:spcPct val="80000"/>
              </a:lnSpc>
              <a:buFontTx/>
              <a:buNone/>
              <a:defRPr/>
            </a:pPr>
            <a:r>
              <a:rPr lang="es-HN" sz="1800" b="1" dirty="0" smtClean="0"/>
              <a:t>…</a:t>
            </a:r>
            <a:r>
              <a:rPr lang="es-HN" sz="1800" b="1" dirty="0"/>
              <a:t>no te preocupes</a:t>
            </a:r>
            <a:endParaRPr lang="es-HN" sz="1800" dirty="0"/>
          </a:p>
          <a:p>
            <a:pPr marL="0" indent="0" algn="ctr" eaLnBrk="1" hangingPunct="1">
              <a:lnSpc>
                <a:spcPct val="80000"/>
              </a:lnSpc>
              <a:buFontTx/>
              <a:buNone/>
              <a:defRPr/>
            </a:pPr>
            <a:r>
              <a:rPr lang="es-HN" sz="2000" dirty="0"/>
              <a:t>Llámanos a la Línea de Ayuda para el Programa de Alimentos y Nutrición </a:t>
            </a:r>
          </a:p>
          <a:p>
            <a:pPr marL="0" indent="0" algn="ctr" eaLnBrk="1" hangingPunct="1">
              <a:lnSpc>
                <a:spcPct val="80000"/>
              </a:lnSpc>
              <a:buFontTx/>
              <a:buNone/>
              <a:defRPr/>
            </a:pPr>
            <a:r>
              <a:rPr lang="es-HN" sz="2000" dirty="0"/>
              <a:t>            	1-800- 481-4989  </a:t>
            </a:r>
            <a:r>
              <a:rPr lang="es-HN" sz="2000" dirty="0" smtClean="0"/>
              <a:t>www.foodstamphelp.org</a:t>
            </a:r>
            <a:endParaRPr lang="en-US" sz="2000" dirty="0"/>
          </a:p>
          <a:p>
            <a:pPr eaLnBrk="1" hangingPunct="1">
              <a:lnSpc>
                <a:spcPct val="80000"/>
              </a:lnSpc>
              <a:buFontTx/>
              <a:buNone/>
              <a:defRPr/>
            </a:pPr>
            <a:endParaRPr lang="en-US" sz="1800" dirty="0"/>
          </a:p>
          <a:p>
            <a:pPr eaLnBrk="1" hangingPunct="1">
              <a:lnSpc>
                <a:spcPct val="80000"/>
              </a:lnSpc>
              <a:buFontTx/>
              <a:buNone/>
              <a:defRPr/>
            </a:pPr>
            <a:r>
              <a:rPr lang="en-US" sz="2000" dirty="0"/>
              <a:t> </a:t>
            </a:r>
          </a:p>
          <a:p>
            <a:pPr eaLnBrk="1" hangingPunct="1">
              <a:lnSpc>
                <a:spcPct val="80000"/>
              </a:lnSpc>
              <a:buFontTx/>
              <a:buNone/>
              <a:defRPr/>
            </a:pPr>
            <a:endParaRPr lang="en-US" sz="2000" dirty="0"/>
          </a:p>
          <a:p>
            <a:pPr eaLnBrk="1" hangingPunct="1">
              <a:lnSpc>
                <a:spcPct val="80000"/>
              </a:lnSpc>
              <a:buFontTx/>
              <a:buNone/>
              <a:defRPr/>
            </a:pPr>
            <a:endParaRPr lang="en-US" sz="2000" dirty="0"/>
          </a:p>
          <a:p>
            <a:pPr algn="ctr" eaLnBrk="1" hangingPunct="1">
              <a:lnSpc>
                <a:spcPct val="80000"/>
              </a:lnSpc>
              <a:buFontTx/>
              <a:buNone/>
              <a:defRPr/>
            </a:pPr>
            <a:endParaRPr lang="en-US" sz="2000" dirty="0"/>
          </a:p>
        </p:txBody>
      </p:sp>
      <p:pic>
        <p:nvPicPr>
          <p:cNvPr id="35843" name="Picture 6"/>
          <p:cNvPicPr>
            <a:picLocks noChangeAspect="1" noChangeArrowheads="1"/>
          </p:cNvPicPr>
          <p:nvPr/>
        </p:nvPicPr>
        <p:blipFill>
          <a:blip r:embed="rId2" cstate="print">
            <a:grayscl/>
          </a:blip>
          <a:srcRect/>
          <a:stretch>
            <a:fillRect/>
          </a:stretch>
        </p:blipFill>
        <p:spPr bwMode="auto">
          <a:xfrm>
            <a:off x="228600" y="1200150"/>
            <a:ext cx="762000" cy="952500"/>
          </a:xfrm>
          <a:prstGeom prst="rect">
            <a:avLst/>
          </a:prstGeom>
          <a:noFill/>
          <a:ln w="9525">
            <a:noFill/>
            <a:miter lim="800000"/>
            <a:headEnd/>
            <a:tailEnd/>
          </a:ln>
        </p:spPr>
      </p:pic>
      <p:sp>
        <p:nvSpPr>
          <p:cNvPr id="35844" name="Text Box 9"/>
          <p:cNvSpPr txBox="1">
            <a:spLocks noChangeArrowheads="1"/>
          </p:cNvSpPr>
          <p:nvPr/>
        </p:nvSpPr>
        <p:spPr bwMode="auto">
          <a:xfrm>
            <a:off x="957263" y="2743200"/>
            <a:ext cx="8186737" cy="3786188"/>
          </a:xfrm>
          <a:prstGeom prst="rect">
            <a:avLst/>
          </a:prstGeom>
          <a:noFill/>
          <a:ln w="9525">
            <a:noFill/>
            <a:miter lim="800000"/>
            <a:headEnd/>
            <a:tailEnd/>
          </a:ln>
        </p:spPr>
        <p:txBody>
          <a:bodyPr>
            <a:spAutoFit/>
          </a:bodyPr>
          <a:lstStyle/>
          <a:p>
            <a:pPr algn="ctr" eaLnBrk="0" hangingPunct="0"/>
            <a:r>
              <a:rPr lang="es-HN" sz="2400" b="1" i="0"/>
              <a:t>Te diremos si calificas para recibir una Tarjeta de Asistencia de Comida o Bridge Card.</a:t>
            </a:r>
          </a:p>
          <a:p>
            <a:pPr algn="ctr" eaLnBrk="0" hangingPunct="0"/>
            <a:r>
              <a:rPr lang="es-HN" sz="2400" b="1" i="0"/>
              <a:t>Nuestros servicios son gratis, la llamada es confidencial y puede ser en Español o Ingles.</a:t>
            </a:r>
          </a:p>
          <a:p>
            <a:pPr algn="ctr" eaLnBrk="0" hangingPunct="0"/>
            <a:r>
              <a:rPr lang="es-HN" sz="2400" b="1" i="0"/>
              <a:t> </a:t>
            </a:r>
          </a:p>
          <a:p>
            <a:pPr algn="ctr" eaLnBrk="0" hangingPunct="0"/>
            <a:r>
              <a:rPr lang="es-HN" sz="2400" b="1" i="0"/>
              <a:t>Michigan State University (MSUE) trabaja con la Línea de Ayuda para darte información de cómo:</a:t>
            </a:r>
          </a:p>
          <a:p>
            <a:pPr algn="ctr" eaLnBrk="0" hangingPunct="0"/>
            <a:r>
              <a:rPr lang="es-HN" sz="2400" b="1" i="0"/>
              <a:t>Comprar más alimentos con menos dinero.</a:t>
            </a:r>
          </a:p>
          <a:p>
            <a:pPr algn="ctr" eaLnBrk="0" hangingPunct="0"/>
            <a:r>
              <a:rPr lang="es-HN" sz="2400" b="1" i="0"/>
              <a:t>Preparar comidas fáciles y saludables para ti y tu familia</a:t>
            </a:r>
            <a:r>
              <a:rPr lang="es-HN" sz="2400"/>
              <a:t>. </a:t>
            </a:r>
            <a:endParaRPr lang="en-US" sz="2400"/>
          </a:p>
        </p:txBody>
      </p:sp>
    </p:spTree>
  </p:cSld>
  <p:clrMapOvr>
    <a:masterClrMapping/>
  </p:clrMapOvr>
  <p:transition spd="slow" advClick="0" advTm="2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76200" y="76200"/>
            <a:ext cx="7200900" cy="990600"/>
          </a:xfrm>
        </p:spPr>
        <p:txBody>
          <a:bodyPr/>
          <a:lstStyle/>
          <a:p>
            <a:pPr eaLnBrk="1" hangingPunct="1"/>
            <a:r>
              <a:rPr lang="en-US" sz="5800" b="1" smtClean="0">
                <a:solidFill>
                  <a:srgbClr val="FFFFFF"/>
                </a:solidFill>
                <a:ea typeface="ＭＳ Ｐゴシック"/>
                <a:cs typeface="ＭＳ Ｐゴシック"/>
              </a:rPr>
              <a:t>HELPLINE</a:t>
            </a:r>
          </a:p>
        </p:txBody>
      </p:sp>
      <p:sp>
        <p:nvSpPr>
          <p:cNvPr id="132099" name="Rectangle 3"/>
          <p:cNvSpPr>
            <a:spLocks noGrp="1" noChangeArrowheads="1"/>
          </p:cNvSpPr>
          <p:nvPr>
            <p:ph type="body" sz="half" idx="1"/>
          </p:nvPr>
        </p:nvSpPr>
        <p:spPr>
          <a:xfrm>
            <a:off x="990600" y="1447800"/>
            <a:ext cx="7886700" cy="5410200"/>
          </a:xfrm>
        </p:spPr>
        <p:txBody>
          <a:bodyPr/>
          <a:lstStyle/>
          <a:p>
            <a:pPr algn="ctr" eaLnBrk="1" hangingPunct="1">
              <a:lnSpc>
                <a:spcPct val="90000"/>
              </a:lnSpc>
              <a:buFontTx/>
              <a:buNone/>
            </a:pPr>
            <a:r>
              <a:rPr lang="en-US" b="1" smtClean="0">
                <a:ea typeface="ＭＳ Ｐゴシック"/>
                <a:cs typeface="ＭＳ Ｐゴシック"/>
              </a:rPr>
              <a:t>Is your plate empty?</a:t>
            </a:r>
          </a:p>
          <a:p>
            <a:pPr algn="ctr" eaLnBrk="1" hangingPunct="1">
              <a:lnSpc>
                <a:spcPct val="90000"/>
              </a:lnSpc>
              <a:buFontTx/>
              <a:buNone/>
            </a:pPr>
            <a:endParaRPr lang="en-US" b="1" smtClean="0">
              <a:ea typeface="ＭＳ Ｐゴシック"/>
              <a:cs typeface="ＭＳ Ｐゴシック"/>
            </a:endParaRPr>
          </a:p>
          <a:p>
            <a:pPr algn="ctr" eaLnBrk="1" hangingPunct="1">
              <a:lnSpc>
                <a:spcPct val="90000"/>
              </a:lnSpc>
              <a:buFontTx/>
              <a:buNone/>
            </a:pPr>
            <a:r>
              <a:rPr lang="en-US" b="1" smtClean="0">
                <a:ea typeface="ＭＳ Ｐゴシック"/>
                <a:cs typeface="ＭＳ Ｐゴシック"/>
              </a:rPr>
              <a:t>Call the Food and Nutrition Helpline at </a:t>
            </a:r>
            <a:endParaRPr lang="es-MX" b="1" smtClean="0">
              <a:ea typeface="ＭＳ Ｐゴシック"/>
              <a:cs typeface="ＭＳ Ｐゴシック"/>
            </a:endParaRPr>
          </a:p>
          <a:p>
            <a:pPr algn="ctr" eaLnBrk="1" hangingPunct="1">
              <a:lnSpc>
                <a:spcPct val="90000"/>
              </a:lnSpc>
              <a:buFontTx/>
              <a:buNone/>
            </a:pPr>
            <a:r>
              <a:rPr lang="es-MX" b="1" smtClean="0">
                <a:ea typeface="ＭＳ Ｐゴシック"/>
                <a:cs typeface="ＭＳ Ｐゴシック"/>
              </a:rPr>
              <a:t>1-800-481-4989</a:t>
            </a:r>
          </a:p>
          <a:p>
            <a:pPr algn="ctr" eaLnBrk="1" hangingPunct="1">
              <a:lnSpc>
                <a:spcPct val="90000"/>
              </a:lnSpc>
              <a:buFontTx/>
              <a:buNone/>
            </a:pPr>
            <a:endParaRPr lang="en-US" b="1" smtClean="0">
              <a:ea typeface="ＭＳ Ｐゴシック"/>
              <a:cs typeface="ＭＳ Ｐゴシック"/>
            </a:endParaRPr>
          </a:p>
          <a:p>
            <a:pPr algn="ctr" eaLnBrk="1" hangingPunct="1">
              <a:lnSpc>
                <a:spcPct val="90000"/>
              </a:lnSpc>
              <a:buFontTx/>
              <a:buNone/>
            </a:pPr>
            <a:r>
              <a:rPr lang="en-US" b="1" smtClean="0">
                <a:ea typeface="ＭＳ Ｐゴシック"/>
                <a:cs typeface="ＭＳ Ｐゴシック"/>
              </a:rPr>
              <a:t>M-F 9am-5pm</a:t>
            </a:r>
          </a:p>
          <a:p>
            <a:pPr algn="ctr" eaLnBrk="1" hangingPunct="1">
              <a:lnSpc>
                <a:spcPct val="90000"/>
              </a:lnSpc>
              <a:buFontTx/>
              <a:buNone/>
            </a:pPr>
            <a:endParaRPr lang="en-US" b="1" smtClean="0">
              <a:ea typeface="ＭＳ Ｐゴシック"/>
              <a:cs typeface="ＭＳ Ｐゴシック"/>
            </a:endParaRPr>
          </a:p>
          <a:p>
            <a:pPr algn="ctr" eaLnBrk="1" hangingPunct="1">
              <a:lnSpc>
                <a:spcPct val="90000"/>
              </a:lnSpc>
              <a:buFontTx/>
              <a:buNone/>
            </a:pPr>
            <a:r>
              <a:rPr lang="en-US" b="1" u="sng" smtClean="0">
                <a:ea typeface="ＭＳ Ｐゴシック"/>
                <a:cs typeface="ＭＳ Ｐゴシック"/>
              </a:rPr>
              <a:t>www.foodstamphelp.org</a:t>
            </a:r>
          </a:p>
          <a:p>
            <a:pPr algn="ctr" eaLnBrk="1" hangingPunct="1">
              <a:lnSpc>
                <a:spcPct val="90000"/>
              </a:lnSpc>
              <a:buFontTx/>
              <a:buNone/>
            </a:pPr>
            <a:endParaRPr lang="en-US" b="1" smtClean="0">
              <a:ea typeface="ＭＳ Ｐゴシック"/>
              <a:cs typeface="ＭＳ Ｐゴシック"/>
            </a:endParaRPr>
          </a:p>
          <a:p>
            <a:pPr algn="ctr" eaLnBrk="1" hangingPunct="1">
              <a:lnSpc>
                <a:spcPct val="90000"/>
              </a:lnSpc>
              <a:buFontTx/>
              <a:buNone/>
            </a:pPr>
            <a:r>
              <a:rPr lang="en-US" b="1" smtClean="0">
                <a:ea typeface="ＭＳ Ｐゴシック"/>
                <a:cs typeface="ＭＳ Ｐゴシック"/>
              </a:rPr>
              <a:t> </a:t>
            </a:r>
            <a:endParaRPr lang="en-US" sz="2000" smtClean="0">
              <a:ea typeface="ＭＳ Ｐゴシック"/>
              <a:cs typeface="ＭＳ Ｐゴシック"/>
            </a:endParaRPr>
          </a:p>
          <a:p>
            <a:pPr eaLnBrk="1" hangingPunct="1">
              <a:lnSpc>
                <a:spcPct val="90000"/>
              </a:lnSpc>
              <a:buFontTx/>
              <a:buNone/>
            </a:pPr>
            <a:endParaRPr lang="en-US" sz="2900" smtClean="0">
              <a:ea typeface="ＭＳ Ｐゴシック"/>
              <a:cs typeface="ＭＳ Ｐゴシック"/>
            </a:endParaRPr>
          </a:p>
          <a:p>
            <a:pPr eaLnBrk="1" hangingPunct="1">
              <a:lnSpc>
                <a:spcPct val="90000"/>
              </a:lnSpc>
              <a:buFontTx/>
              <a:buNone/>
            </a:pPr>
            <a:endParaRPr lang="en-US" sz="2900" smtClean="0">
              <a:ea typeface="ＭＳ Ｐゴシック"/>
              <a:cs typeface="ＭＳ Ｐゴシック"/>
            </a:endParaRPr>
          </a:p>
          <a:p>
            <a:pPr eaLnBrk="1" hangingPunct="1">
              <a:lnSpc>
                <a:spcPct val="90000"/>
              </a:lnSpc>
              <a:buFontTx/>
              <a:buNone/>
            </a:pPr>
            <a:endParaRPr lang="en-US" sz="2000" smtClean="0">
              <a:ea typeface="ＭＳ Ｐゴシック"/>
              <a:cs typeface="ＭＳ Ｐゴシック"/>
            </a:endParaRPr>
          </a:p>
          <a:p>
            <a:pPr algn="ctr" eaLnBrk="1" hangingPunct="1">
              <a:lnSpc>
                <a:spcPct val="90000"/>
              </a:lnSpc>
              <a:buFontTx/>
              <a:buNone/>
            </a:pPr>
            <a:endParaRPr lang="en-US" sz="2000" smtClean="0">
              <a:ea typeface="ＭＳ Ｐゴシック"/>
              <a:cs typeface="ＭＳ Ｐゴシック"/>
            </a:endParaRPr>
          </a:p>
        </p:txBody>
      </p:sp>
      <p:sp>
        <p:nvSpPr>
          <p:cNvPr id="36867" name="Rectangle 8"/>
          <p:cNvSpPr>
            <a:spLocks noChangeArrowheads="1"/>
          </p:cNvSpPr>
          <p:nvPr/>
        </p:nvSpPr>
        <p:spPr bwMode="auto">
          <a:xfrm>
            <a:off x="5249863" y="249238"/>
            <a:ext cx="184150" cy="400050"/>
          </a:xfrm>
          <a:prstGeom prst="rect">
            <a:avLst/>
          </a:prstGeom>
          <a:noFill/>
          <a:ln w="9525">
            <a:noFill/>
            <a:miter lim="800000"/>
            <a:headEnd/>
            <a:tailEnd/>
          </a:ln>
        </p:spPr>
        <p:txBody>
          <a:bodyPr wrap="none" anchor="ctr">
            <a:spAutoFit/>
          </a:bodyPr>
          <a:lstStyle/>
          <a:p>
            <a:pPr algn="ctr" eaLnBrk="0" hangingPunct="0"/>
            <a:endParaRPr lang="en-US"/>
          </a:p>
        </p:txBody>
      </p:sp>
      <p:pic>
        <p:nvPicPr>
          <p:cNvPr id="36868" name="Picture 7" descr="MCj04348330000[1]"/>
          <p:cNvPicPr>
            <a:picLocks noChangeAspect="1" noChangeArrowheads="1"/>
          </p:cNvPicPr>
          <p:nvPr/>
        </p:nvPicPr>
        <p:blipFill>
          <a:blip r:embed="rId2" cstate="print"/>
          <a:srcRect/>
          <a:stretch>
            <a:fillRect/>
          </a:stretch>
        </p:blipFill>
        <p:spPr bwMode="auto">
          <a:xfrm>
            <a:off x="152400" y="1295400"/>
            <a:ext cx="1520825" cy="1143000"/>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2098"/>
                                        </p:tgtEl>
                                        <p:attrNameLst>
                                          <p:attrName>style.visibility</p:attrName>
                                        </p:attrNameLst>
                                      </p:cBhvr>
                                      <p:to>
                                        <p:strVal val="visible"/>
                                      </p:to>
                                    </p:set>
                                    <p:anim calcmode="lin" valueType="num">
                                      <p:cBhvr>
                                        <p:cTn id="7" dur="500" fill="hold"/>
                                        <p:tgtEl>
                                          <p:spTgt spid="132098"/>
                                        </p:tgtEl>
                                        <p:attrNameLst>
                                          <p:attrName>ppt_w</p:attrName>
                                        </p:attrNameLst>
                                      </p:cBhvr>
                                      <p:tavLst>
                                        <p:tav tm="0">
                                          <p:val>
                                            <p:fltVal val="0"/>
                                          </p:val>
                                        </p:tav>
                                        <p:tav tm="100000">
                                          <p:val>
                                            <p:strVal val="#ppt_w"/>
                                          </p:val>
                                        </p:tav>
                                      </p:tavLst>
                                    </p:anim>
                                    <p:anim calcmode="lin" valueType="num">
                                      <p:cBhvr>
                                        <p:cTn id="8" dur="500" fill="hold"/>
                                        <p:tgtEl>
                                          <p:spTgt spid="132098"/>
                                        </p:tgtEl>
                                        <p:attrNameLst>
                                          <p:attrName>ppt_h</p:attrName>
                                        </p:attrNameLst>
                                      </p:cBhvr>
                                      <p:tavLst>
                                        <p:tav tm="0">
                                          <p:val>
                                            <p:fltVal val="0"/>
                                          </p:val>
                                        </p:tav>
                                        <p:tav tm="100000">
                                          <p:val>
                                            <p:strVal val="#ppt_h"/>
                                          </p:val>
                                        </p:tav>
                                      </p:tavLst>
                                    </p:anim>
                                    <p:animEffect transition="in" filter="fade">
                                      <p:cBhvr>
                                        <p:cTn id="9" dur="500"/>
                                        <p:tgtEl>
                                          <p:spTgt spid="132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2099">
                                            <p:txEl>
                                              <p:pRg st="0" end="0"/>
                                            </p:txEl>
                                          </p:spTgt>
                                        </p:tgtEl>
                                        <p:attrNameLst>
                                          <p:attrName>style.visibility</p:attrName>
                                        </p:attrNameLst>
                                      </p:cBhvr>
                                      <p:to>
                                        <p:strVal val="visible"/>
                                      </p:to>
                                    </p:set>
                                    <p:animEffect transition="in" filter="fade">
                                      <p:cBhvr>
                                        <p:cTn id="14" dur="1000">
                                          <p:stCondLst>
                                            <p:cond delay="0"/>
                                          </p:stCondLst>
                                        </p:cTn>
                                        <p:tgtEl>
                                          <p:spTgt spid="13209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2099">
                                            <p:txEl>
                                              <p:pRg st="2" end="2"/>
                                            </p:txEl>
                                          </p:spTgt>
                                        </p:tgtEl>
                                        <p:attrNameLst>
                                          <p:attrName>style.visibility</p:attrName>
                                        </p:attrNameLst>
                                      </p:cBhvr>
                                      <p:to>
                                        <p:strVal val="visible"/>
                                      </p:to>
                                    </p:set>
                                    <p:animEffect transition="in" filter="fade">
                                      <p:cBhvr>
                                        <p:cTn id="19" dur="1000">
                                          <p:stCondLst>
                                            <p:cond delay="0"/>
                                          </p:stCondLst>
                                        </p:cTn>
                                        <p:tgtEl>
                                          <p:spTgt spid="132099">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2099">
                                            <p:txEl>
                                              <p:pRg st="3" end="3"/>
                                            </p:txEl>
                                          </p:spTgt>
                                        </p:tgtEl>
                                        <p:attrNameLst>
                                          <p:attrName>style.visibility</p:attrName>
                                        </p:attrNameLst>
                                      </p:cBhvr>
                                      <p:to>
                                        <p:strVal val="visible"/>
                                      </p:to>
                                    </p:set>
                                    <p:animEffect transition="in" filter="fade">
                                      <p:cBhvr>
                                        <p:cTn id="24" dur="1000">
                                          <p:stCondLst>
                                            <p:cond delay="0"/>
                                          </p:stCondLst>
                                        </p:cTn>
                                        <p:tgtEl>
                                          <p:spTgt spid="132099">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2099">
                                            <p:txEl>
                                              <p:pRg st="5" end="5"/>
                                            </p:txEl>
                                          </p:spTgt>
                                        </p:tgtEl>
                                        <p:attrNameLst>
                                          <p:attrName>style.visibility</p:attrName>
                                        </p:attrNameLst>
                                      </p:cBhvr>
                                      <p:to>
                                        <p:strVal val="visible"/>
                                      </p:to>
                                    </p:set>
                                    <p:animEffect transition="in" filter="fade">
                                      <p:cBhvr>
                                        <p:cTn id="29" dur="1000">
                                          <p:stCondLst>
                                            <p:cond delay="0"/>
                                          </p:stCondLst>
                                        </p:cTn>
                                        <p:tgtEl>
                                          <p:spTgt spid="132099">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2099">
                                            <p:txEl>
                                              <p:pRg st="7" end="7"/>
                                            </p:txEl>
                                          </p:spTgt>
                                        </p:tgtEl>
                                        <p:attrNameLst>
                                          <p:attrName>style.visibility</p:attrName>
                                        </p:attrNameLst>
                                      </p:cBhvr>
                                      <p:to>
                                        <p:strVal val="visible"/>
                                      </p:to>
                                    </p:set>
                                    <p:animEffect transition="in" filter="fade">
                                      <p:cBhvr>
                                        <p:cTn id="34" dur="1000">
                                          <p:stCondLst>
                                            <p:cond delay="0"/>
                                          </p:stCondLst>
                                        </p:cTn>
                                        <p:tgtEl>
                                          <p:spTgt spid="132099">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2099">
                                            <p:txEl>
                                              <p:pRg st="9" end="9"/>
                                            </p:txEl>
                                          </p:spTgt>
                                        </p:tgtEl>
                                        <p:attrNameLst>
                                          <p:attrName>style.visibility</p:attrName>
                                        </p:attrNameLst>
                                      </p:cBhvr>
                                      <p:to>
                                        <p:strVal val="visible"/>
                                      </p:to>
                                    </p:set>
                                    <p:animEffect transition="in" filter="fade">
                                      <p:cBhvr>
                                        <p:cTn id="39" dur="1000">
                                          <p:stCondLst>
                                            <p:cond delay="0"/>
                                          </p:stCondLst>
                                        </p:cTn>
                                        <p:tgtEl>
                                          <p:spTgt spid="1320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p:bldP spid="13209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Title 2"/>
          <p:cNvSpPr>
            <a:spLocks noGrp="1"/>
          </p:cNvSpPr>
          <p:nvPr>
            <p:ph type="title"/>
          </p:nvPr>
        </p:nvSpPr>
        <p:spPr/>
        <p:txBody>
          <a:bodyPr/>
          <a:lstStyle/>
          <a:p>
            <a:pPr eaLnBrk="1" hangingPunct="1"/>
            <a:r>
              <a:rPr lang="en-US" sz="6000" b="1" smtClean="0">
                <a:ea typeface="ＭＳ Ｐゴシック"/>
                <a:cs typeface="ＭＳ Ｐゴシック"/>
              </a:rPr>
              <a:t>LENAWEE RICC</a:t>
            </a:r>
          </a:p>
        </p:txBody>
      </p:sp>
      <p:sp>
        <p:nvSpPr>
          <p:cNvPr id="37890" name="Rectangle 3"/>
          <p:cNvSpPr>
            <a:spLocks noGrp="1" noChangeArrowheads="1"/>
          </p:cNvSpPr>
          <p:nvPr>
            <p:ph idx="1"/>
          </p:nvPr>
        </p:nvSpPr>
        <p:spPr/>
        <p:txBody>
          <a:bodyPr/>
          <a:lstStyle/>
          <a:p>
            <a:pPr marL="514350" indent="-514350" algn="ctr" eaLnBrk="1" hangingPunct="1">
              <a:lnSpc>
                <a:spcPct val="90000"/>
              </a:lnSpc>
              <a:buFontTx/>
              <a:buNone/>
            </a:pPr>
            <a:endParaRPr lang="en-US" sz="4000" smtClean="0">
              <a:ea typeface="ＭＳ Ｐゴシック"/>
              <a:cs typeface="ＭＳ Ｐゴシック"/>
            </a:endParaRPr>
          </a:p>
          <a:p>
            <a:pPr marL="514350" indent="-514350" algn="ctr" eaLnBrk="1" hangingPunct="1">
              <a:lnSpc>
                <a:spcPct val="90000"/>
              </a:lnSpc>
              <a:buFontTx/>
              <a:buNone/>
            </a:pPr>
            <a:r>
              <a:rPr lang="en-US" sz="3600" b="1" smtClean="0">
                <a:ea typeface="ＭＳ Ｐゴシック"/>
                <a:cs typeface="ＭＳ Ｐゴシック"/>
              </a:rPr>
              <a:t>You’re invited to get involved </a:t>
            </a:r>
          </a:p>
          <a:p>
            <a:pPr marL="514350" indent="-514350" algn="ctr" eaLnBrk="1" hangingPunct="1">
              <a:lnSpc>
                <a:spcPct val="90000"/>
              </a:lnSpc>
              <a:buFontTx/>
              <a:buNone/>
            </a:pPr>
            <a:r>
              <a:rPr lang="en-US" sz="3600" b="1" smtClean="0">
                <a:ea typeface="ＭＳ Ｐゴシック"/>
                <a:cs typeface="ＭＳ Ｐゴシック"/>
              </a:rPr>
              <a:t>Come to a RICC meeting!</a:t>
            </a:r>
          </a:p>
          <a:p>
            <a:pPr marL="514350" indent="-514350" algn="ctr" eaLnBrk="1" hangingPunct="1">
              <a:lnSpc>
                <a:spcPct val="90000"/>
              </a:lnSpc>
              <a:buFontTx/>
              <a:buNone/>
            </a:pPr>
            <a:endParaRPr lang="en-US" sz="3600" smtClean="0">
              <a:ea typeface="ＭＳ Ｐゴシック"/>
              <a:cs typeface="ＭＳ Ｐゴシック"/>
            </a:endParaRPr>
          </a:p>
          <a:p>
            <a:pPr marL="514350" indent="-514350" algn="ctr" eaLnBrk="1" hangingPunct="1">
              <a:lnSpc>
                <a:spcPct val="90000"/>
              </a:lnSpc>
              <a:buFontTx/>
              <a:buNone/>
            </a:pPr>
            <a:r>
              <a:rPr lang="en-US" sz="2800" b="1" smtClean="0">
                <a:ea typeface="ＭＳ Ｐゴシック"/>
                <a:cs typeface="ＭＳ Ｐゴシック"/>
              </a:rPr>
              <a:t>for information: Call Scott Watson </a:t>
            </a:r>
          </a:p>
          <a:p>
            <a:pPr marL="514350" indent="-514350" algn="ctr" eaLnBrk="1" hangingPunct="1">
              <a:lnSpc>
                <a:spcPct val="90000"/>
              </a:lnSpc>
              <a:buFontTx/>
              <a:buNone/>
            </a:pPr>
            <a:r>
              <a:rPr lang="en-US" sz="2800" b="1" smtClean="0">
                <a:ea typeface="ＭＳ Ｐゴシック"/>
                <a:cs typeface="ＭＳ Ｐゴシック"/>
              </a:rPr>
              <a:t>at 517-265-2410</a:t>
            </a:r>
          </a:p>
          <a:p>
            <a:pPr marL="514350" indent="-514350" algn="ctr" eaLnBrk="1" hangingPunct="1">
              <a:lnSpc>
                <a:spcPct val="90000"/>
              </a:lnSpc>
              <a:buFontTx/>
              <a:buNone/>
            </a:pPr>
            <a:r>
              <a:rPr lang="en-US" sz="2800" b="1" smtClean="0">
                <a:ea typeface="ＭＳ Ｐゴシック"/>
                <a:cs typeface="ＭＳ Ｐゴシック"/>
              </a:rPr>
              <a:t>Visit our website: http://www.orgsites.com/mi/lenaweericc/</a:t>
            </a:r>
          </a:p>
          <a:p>
            <a:pPr marL="514350" indent="-514350" algn="ctr" eaLnBrk="1" hangingPunct="1">
              <a:lnSpc>
                <a:spcPct val="90000"/>
              </a:lnSpc>
              <a:buFontTx/>
              <a:buNone/>
            </a:pPr>
            <a:endParaRPr lang="en-US" sz="2800" smtClean="0">
              <a:ea typeface="ＭＳ Ｐゴシック"/>
              <a:cs typeface="ＭＳ Ｐゴシック"/>
            </a:endParaRPr>
          </a:p>
          <a:p>
            <a:pPr marL="514350" indent="-514350" eaLnBrk="1" hangingPunct="1">
              <a:lnSpc>
                <a:spcPct val="90000"/>
              </a:lnSpc>
              <a:buFontTx/>
              <a:buNone/>
            </a:pPr>
            <a:endParaRPr lang="en-US" smtClean="0">
              <a:ea typeface="ＭＳ Ｐゴシック"/>
              <a:cs typeface="ＭＳ Ｐゴシック"/>
            </a:endParaRPr>
          </a:p>
          <a:p>
            <a:pPr marL="514350" indent="-514350" algn="ctr" eaLnBrk="1" hangingPunct="1">
              <a:lnSpc>
                <a:spcPct val="90000"/>
              </a:lnSpc>
              <a:buFontTx/>
              <a:buNone/>
            </a:pPr>
            <a:endParaRPr lang="en-US" smtClean="0">
              <a:ea typeface="ＭＳ Ｐゴシック"/>
              <a:cs typeface="ＭＳ Ｐゴシック"/>
            </a:endParaRPr>
          </a:p>
        </p:txBody>
      </p:sp>
    </p:spTree>
  </p:cSld>
  <p:clrMapOvr>
    <a:masterClrMapping/>
  </p:clrMapOvr>
  <p:transition spd="slow" advClick="0" advTm="2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2"/>
          <p:cNvSpPr>
            <a:spLocks noGrp="1"/>
          </p:cNvSpPr>
          <p:nvPr>
            <p:ph type="title"/>
          </p:nvPr>
        </p:nvSpPr>
        <p:spPr>
          <a:xfrm>
            <a:off x="152400" y="76200"/>
            <a:ext cx="8839200" cy="990600"/>
          </a:xfrm>
        </p:spPr>
        <p:txBody>
          <a:bodyPr/>
          <a:lstStyle/>
          <a:p>
            <a:pPr eaLnBrk="1" hangingPunct="1"/>
            <a:r>
              <a:rPr lang="en-US" sz="4000" b="1" smtClean="0">
                <a:ea typeface="ＭＳ Ｐゴシック"/>
                <a:cs typeface="ＭＳ Ｐゴシック"/>
              </a:rPr>
              <a:t>DEPRESSION </a:t>
            </a:r>
            <a:br>
              <a:rPr lang="en-US" sz="4000" b="1" smtClean="0">
                <a:ea typeface="ＭＳ Ｐゴシック"/>
                <a:cs typeface="ＭＳ Ｐゴシック"/>
              </a:rPr>
            </a:br>
            <a:r>
              <a:rPr lang="en-US" sz="4000" b="1" smtClean="0">
                <a:ea typeface="ＭＳ Ｐゴシック"/>
                <a:cs typeface="ＭＳ Ｐゴシック"/>
              </a:rPr>
              <a:t>SUPPORT GROUP</a:t>
            </a:r>
          </a:p>
        </p:txBody>
      </p:sp>
      <p:sp>
        <p:nvSpPr>
          <p:cNvPr id="38914" name="Content Placeholder 1"/>
          <p:cNvSpPr>
            <a:spLocks noGrp="1"/>
          </p:cNvSpPr>
          <p:nvPr>
            <p:ph idx="1"/>
          </p:nvPr>
        </p:nvSpPr>
        <p:spPr>
          <a:xfrm>
            <a:off x="914400" y="1219200"/>
            <a:ext cx="8001000" cy="4876800"/>
          </a:xfrm>
        </p:spPr>
        <p:txBody>
          <a:bodyPr/>
          <a:lstStyle/>
          <a:p>
            <a:pPr marL="0" indent="0" algn="ctr" eaLnBrk="1" hangingPunct="1">
              <a:buFontTx/>
              <a:buNone/>
            </a:pPr>
            <a:endParaRPr lang="en-US" sz="2800" b="1" smtClean="0">
              <a:ea typeface="ＭＳ Ｐゴシック"/>
              <a:cs typeface="ＭＳ Ｐゴシック"/>
            </a:endParaRPr>
          </a:p>
          <a:p>
            <a:pPr marL="0" indent="0" algn="ctr" eaLnBrk="1" hangingPunct="1">
              <a:buFontTx/>
              <a:buNone/>
            </a:pPr>
            <a:r>
              <a:rPr lang="en-US" sz="3600" b="1" smtClean="0">
                <a:ea typeface="ＭＳ Ｐゴシック"/>
                <a:cs typeface="ＭＳ Ｐゴシック"/>
              </a:rPr>
              <a:t>Depression Support Group</a:t>
            </a:r>
          </a:p>
          <a:p>
            <a:pPr marL="0" indent="0" algn="ctr" eaLnBrk="1" hangingPunct="1">
              <a:buFontTx/>
              <a:buNone/>
            </a:pPr>
            <a:r>
              <a:rPr lang="en-US" sz="3600" b="1" smtClean="0">
                <a:solidFill>
                  <a:srgbClr val="3405FB"/>
                </a:solidFill>
                <a:ea typeface="ＭＳ Ｐゴシック"/>
                <a:cs typeface="ＭＳ Ｐゴシック"/>
              </a:rPr>
              <a:t>Wednesday    2:00pm – 3:00pm</a:t>
            </a:r>
          </a:p>
          <a:p>
            <a:pPr marL="0" indent="0" eaLnBrk="1" hangingPunct="1">
              <a:buFontTx/>
              <a:buNone/>
            </a:pPr>
            <a:endParaRPr lang="en-US" sz="3600" smtClean="0">
              <a:solidFill>
                <a:srgbClr val="3405FB"/>
              </a:solidFill>
              <a:ea typeface="ＭＳ Ｐゴシック"/>
              <a:cs typeface="ＭＳ Ｐゴシック"/>
            </a:endParaRPr>
          </a:p>
          <a:p>
            <a:pPr marL="0" indent="0" algn="ctr" eaLnBrk="1" hangingPunct="1">
              <a:buFontTx/>
              <a:buNone/>
            </a:pPr>
            <a:r>
              <a:rPr lang="en-US" sz="3600" b="1" smtClean="0">
                <a:ea typeface="ＭＳ Ｐゴシック"/>
                <a:cs typeface="ＭＳ Ｐゴシック"/>
              </a:rPr>
              <a:t>Interconnections Drop In Center</a:t>
            </a:r>
          </a:p>
          <a:p>
            <a:pPr marL="0" indent="0" algn="ctr" eaLnBrk="1" hangingPunct="1">
              <a:buFontTx/>
              <a:buNone/>
            </a:pPr>
            <a:r>
              <a:rPr lang="en-US" sz="3600" b="1" smtClean="0">
                <a:ea typeface="ＭＳ Ｐゴシック"/>
                <a:cs typeface="ＭＳ Ｐゴシック"/>
              </a:rPr>
              <a:t>110 W. Maumee St, Adrian</a:t>
            </a:r>
          </a:p>
          <a:p>
            <a:pPr marL="0" indent="0" algn="ctr" eaLnBrk="1" hangingPunct="1">
              <a:buFontTx/>
              <a:buNone/>
            </a:pPr>
            <a:r>
              <a:rPr lang="en-US" sz="3600" b="1" smtClean="0">
                <a:solidFill>
                  <a:srgbClr val="FF0000"/>
                </a:solidFill>
                <a:ea typeface="ＭＳ Ｐゴシック"/>
                <a:cs typeface="ＭＳ Ｐゴシック"/>
              </a:rPr>
              <a:t>No Cost</a:t>
            </a:r>
            <a:endParaRPr lang="en-US" sz="3600" smtClean="0">
              <a:solidFill>
                <a:srgbClr val="FF0000"/>
              </a:solidFill>
              <a:ea typeface="ＭＳ Ｐゴシック"/>
              <a:cs typeface="ＭＳ Ｐゴシック"/>
            </a:endParaRPr>
          </a:p>
          <a:p>
            <a:pPr marL="0" indent="0" algn="ctr" eaLnBrk="1" hangingPunct="1">
              <a:buFontTx/>
              <a:buNone/>
            </a:pPr>
            <a:r>
              <a:rPr lang="en-US" sz="3600" b="1" smtClean="0">
                <a:ea typeface="ＭＳ Ｐゴシック"/>
                <a:cs typeface="ＭＳ Ｐゴシック"/>
              </a:rPr>
              <a:t>Call: 265.9588 for more info</a:t>
            </a:r>
          </a:p>
        </p:txBody>
      </p:sp>
    </p:spTree>
  </p:cSld>
  <p:clrMapOvr>
    <a:masterClrMapping/>
  </p:clrMapOvr>
  <p:transition spd="slow" advClick="0"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3" name="Text Box 5"/>
          <p:cNvSpPr txBox="1">
            <a:spLocks noChangeArrowheads="1"/>
          </p:cNvSpPr>
          <p:nvPr/>
        </p:nvSpPr>
        <p:spPr bwMode="auto">
          <a:xfrm>
            <a:off x="990600" y="1447800"/>
            <a:ext cx="8001000" cy="5786438"/>
          </a:xfrm>
          <a:prstGeom prst="rect">
            <a:avLst/>
          </a:prstGeom>
          <a:noFill/>
          <a:ln w="9525">
            <a:noFill/>
            <a:miter lim="800000"/>
            <a:headEnd/>
            <a:tailEnd/>
          </a:ln>
          <a:effectLst/>
        </p:spPr>
        <p:txBody>
          <a:bodyPr>
            <a:spAutoFit/>
          </a:bodyPr>
          <a:lstStyle>
            <a:lvl1pPr algn="r">
              <a:defRPr sz="2000" i="1">
                <a:solidFill>
                  <a:schemeClr val="tx1"/>
                </a:solidFill>
                <a:latin typeface="Arial" charset="0"/>
              </a:defRPr>
            </a:lvl1pPr>
            <a:lvl2pPr marL="742950" indent="-285750" algn="r">
              <a:defRPr sz="2000" i="1">
                <a:solidFill>
                  <a:schemeClr val="tx1"/>
                </a:solidFill>
                <a:latin typeface="Arial" charset="0"/>
              </a:defRPr>
            </a:lvl2pPr>
            <a:lvl3pPr marL="1143000" indent="-228600" algn="r">
              <a:defRPr sz="2000" i="1">
                <a:solidFill>
                  <a:schemeClr val="tx1"/>
                </a:solidFill>
                <a:latin typeface="Arial" charset="0"/>
              </a:defRPr>
            </a:lvl3pPr>
            <a:lvl4pPr marL="1600200" indent="-228600" algn="r">
              <a:defRPr sz="2000" i="1">
                <a:solidFill>
                  <a:schemeClr val="tx1"/>
                </a:solidFill>
                <a:latin typeface="Arial" charset="0"/>
              </a:defRPr>
            </a:lvl4pPr>
            <a:lvl5pPr marL="2057400" indent="-228600" algn="r">
              <a:defRPr sz="2000" i="1">
                <a:solidFill>
                  <a:schemeClr val="tx1"/>
                </a:solidFill>
                <a:latin typeface="Arial" charset="0"/>
              </a:defRPr>
            </a:lvl5pPr>
            <a:lvl6pPr marL="2514600" indent="-228600" algn="r" eaLnBrk="0" fontAlgn="base" hangingPunct="0">
              <a:spcBef>
                <a:spcPct val="0"/>
              </a:spcBef>
              <a:spcAft>
                <a:spcPct val="0"/>
              </a:spcAft>
              <a:defRPr sz="2000" i="1">
                <a:solidFill>
                  <a:schemeClr val="tx1"/>
                </a:solidFill>
                <a:latin typeface="Arial" charset="0"/>
              </a:defRPr>
            </a:lvl6pPr>
            <a:lvl7pPr marL="2971800" indent="-228600" algn="r" eaLnBrk="0" fontAlgn="base" hangingPunct="0">
              <a:spcBef>
                <a:spcPct val="0"/>
              </a:spcBef>
              <a:spcAft>
                <a:spcPct val="0"/>
              </a:spcAft>
              <a:defRPr sz="2000" i="1">
                <a:solidFill>
                  <a:schemeClr val="tx1"/>
                </a:solidFill>
                <a:latin typeface="Arial" charset="0"/>
              </a:defRPr>
            </a:lvl7pPr>
            <a:lvl8pPr marL="3429000" indent="-228600" algn="r" eaLnBrk="0" fontAlgn="base" hangingPunct="0">
              <a:spcBef>
                <a:spcPct val="0"/>
              </a:spcBef>
              <a:spcAft>
                <a:spcPct val="0"/>
              </a:spcAft>
              <a:defRPr sz="2000" i="1">
                <a:solidFill>
                  <a:schemeClr val="tx1"/>
                </a:solidFill>
                <a:latin typeface="Arial" charset="0"/>
              </a:defRPr>
            </a:lvl8pPr>
            <a:lvl9pPr marL="3886200" indent="-228600" algn="r" eaLnBrk="0" fontAlgn="base" hangingPunct="0">
              <a:spcBef>
                <a:spcPct val="0"/>
              </a:spcBef>
              <a:spcAft>
                <a:spcPct val="0"/>
              </a:spcAft>
              <a:defRPr sz="2000" i="1">
                <a:solidFill>
                  <a:schemeClr val="tx1"/>
                </a:solidFill>
                <a:latin typeface="Arial" charset="0"/>
              </a:defRPr>
            </a:lvl9pPr>
          </a:lstStyle>
          <a:p>
            <a:pPr algn="ctr" eaLnBrk="0" hangingPunct="0">
              <a:defRPr/>
            </a:pPr>
            <a:endParaRPr lang="en-US" b="1" i="0" dirty="0">
              <a:latin typeface="+mj-lt"/>
            </a:endParaRPr>
          </a:p>
          <a:p>
            <a:pPr algn="ctr" eaLnBrk="0" hangingPunct="0">
              <a:defRPr/>
            </a:pPr>
            <a:r>
              <a:rPr lang="en-US" sz="3200" b="1" i="0" dirty="0" smtClean="0">
                <a:latin typeface="+mj-lt"/>
              </a:rPr>
              <a:t> LCMHA is a member of The Community </a:t>
            </a:r>
            <a:r>
              <a:rPr lang="en-US" sz="3200" b="1" i="0" dirty="0">
                <a:latin typeface="+mj-lt"/>
              </a:rPr>
              <a:t>M</a:t>
            </a:r>
            <a:r>
              <a:rPr lang="en-US" sz="3200" b="1" i="0" dirty="0" smtClean="0">
                <a:latin typeface="+mj-lt"/>
              </a:rPr>
              <a:t>ental </a:t>
            </a:r>
            <a:r>
              <a:rPr lang="en-US" sz="3200" b="1" i="0" dirty="0">
                <a:latin typeface="+mj-lt"/>
              </a:rPr>
              <a:t>H</a:t>
            </a:r>
            <a:r>
              <a:rPr lang="en-US" sz="3200" b="1" i="0" dirty="0" smtClean="0">
                <a:latin typeface="+mj-lt"/>
              </a:rPr>
              <a:t>ealth </a:t>
            </a:r>
            <a:r>
              <a:rPr lang="en-US" sz="3200" b="1" i="0" dirty="0">
                <a:latin typeface="+mj-lt"/>
              </a:rPr>
              <a:t>P</a:t>
            </a:r>
            <a:r>
              <a:rPr lang="en-US" sz="3200" b="1" i="0" dirty="0" smtClean="0">
                <a:latin typeface="+mj-lt"/>
              </a:rPr>
              <a:t>artnership of Southeastern Michigan</a:t>
            </a:r>
          </a:p>
          <a:p>
            <a:pPr algn="ctr" eaLnBrk="0" hangingPunct="0">
              <a:defRPr/>
            </a:pPr>
            <a:endParaRPr lang="en-US" sz="1000" b="1" i="0" dirty="0">
              <a:latin typeface="Tahoma" pitchFamily="34" charset="0"/>
            </a:endParaRPr>
          </a:p>
          <a:p>
            <a:pPr algn="ctr" eaLnBrk="0" hangingPunct="0">
              <a:defRPr/>
            </a:pPr>
            <a:endParaRPr lang="en-US" i="0" dirty="0">
              <a:effectLst>
                <a:outerShdw blurRad="38100" dist="38100" dir="2700000" algn="tl">
                  <a:srgbClr val="000000"/>
                </a:outerShdw>
              </a:effectLst>
              <a:latin typeface="Tahoma" pitchFamily="34" charset="0"/>
            </a:endParaRPr>
          </a:p>
          <a:p>
            <a:pPr algn="ctr" eaLnBrk="0" hangingPunct="0">
              <a:defRPr/>
            </a:pPr>
            <a:r>
              <a:rPr lang="en-US" sz="3200" b="1" i="0" dirty="0" smtClean="0">
                <a:latin typeface="+mn-lt"/>
              </a:rPr>
              <a:t>Along with Livingston</a:t>
            </a:r>
            <a:r>
              <a:rPr lang="en-US" sz="3200" b="1" i="0" dirty="0">
                <a:latin typeface="+mn-lt"/>
              </a:rPr>
              <a:t>, Monroe and Washtenaw </a:t>
            </a:r>
            <a:r>
              <a:rPr lang="en-US" sz="3200" b="1" i="0" dirty="0" smtClean="0">
                <a:latin typeface="+mn-lt"/>
              </a:rPr>
              <a:t>County</a:t>
            </a:r>
          </a:p>
          <a:p>
            <a:pPr algn="ctr" eaLnBrk="0" hangingPunct="0">
              <a:defRPr/>
            </a:pPr>
            <a:endParaRPr lang="en-US" sz="3200" b="1" i="0" dirty="0" smtClean="0">
              <a:latin typeface="+mn-lt"/>
            </a:endParaRPr>
          </a:p>
          <a:p>
            <a:pPr algn="ctr" eaLnBrk="0" hangingPunct="0">
              <a:defRPr/>
            </a:pPr>
            <a:r>
              <a:rPr lang="en-US" sz="2400" b="1" i="0" dirty="0" smtClean="0">
                <a:latin typeface="+mn-lt"/>
              </a:rPr>
              <a:t>This </a:t>
            </a:r>
            <a:r>
              <a:rPr lang="en-US" sz="2400" b="1" i="0" dirty="0">
                <a:latin typeface="+mn-lt"/>
              </a:rPr>
              <a:t>partnership strives to be the model of excellence in a regional system of integrated care, joining with consumers, families and the community to help consumers reach their </a:t>
            </a:r>
            <a:r>
              <a:rPr lang="en-US" sz="2400" b="1" i="0" dirty="0" smtClean="0">
                <a:latin typeface="+mn-lt"/>
              </a:rPr>
              <a:t>dreams</a:t>
            </a:r>
            <a:endParaRPr lang="en-US" sz="2400" b="1" i="0" dirty="0">
              <a:latin typeface="+mn-lt"/>
            </a:endParaRPr>
          </a:p>
          <a:p>
            <a:pPr algn="ctr" eaLnBrk="0" hangingPunct="0">
              <a:defRPr/>
            </a:pPr>
            <a:endParaRPr lang="en-US" sz="3200" b="1" i="0" dirty="0">
              <a:latin typeface="Tahoma" pitchFamily="34" charset="0"/>
            </a:endParaRPr>
          </a:p>
        </p:txBody>
      </p:sp>
      <p:sp>
        <p:nvSpPr>
          <p:cNvPr id="20482" name="Title 3"/>
          <p:cNvSpPr>
            <a:spLocks noGrp="1"/>
          </p:cNvSpPr>
          <p:nvPr>
            <p:ph type="title"/>
          </p:nvPr>
        </p:nvSpPr>
        <p:spPr/>
        <p:txBody>
          <a:bodyPr/>
          <a:lstStyle/>
          <a:p>
            <a:pPr eaLnBrk="1" hangingPunct="1"/>
            <a:endParaRPr lang="en-US" smtClean="0">
              <a:ea typeface="ＭＳ Ｐゴシック"/>
              <a:cs typeface="ＭＳ Ｐゴシック"/>
            </a:endParaRPr>
          </a:p>
        </p:txBody>
      </p:sp>
      <p:pic>
        <p:nvPicPr>
          <p:cNvPr id="20483" name="Picture 4"/>
          <p:cNvPicPr>
            <a:picLocks noChangeAspect="1"/>
          </p:cNvPicPr>
          <p:nvPr/>
        </p:nvPicPr>
        <p:blipFill>
          <a:blip r:embed="rId2" cstate="print"/>
          <a:srcRect/>
          <a:stretch>
            <a:fillRect/>
          </a:stretch>
        </p:blipFill>
        <p:spPr bwMode="auto">
          <a:xfrm>
            <a:off x="0" y="0"/>
            <a:ext cx="2133600" cy="1739900"/>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9410" name="Rectangle 2"/>
          <p:cNvSpPr>
            <a:spLocks noGrp="1" noChangeArrowheads="1"/>
          </p:cNvSpPr>
          <p:nvPr>
            <p:ph type="title" idx="4294967295"/>
          </p:nvPr>
        </p:nvSpPr>
        <p:spPr>
          <a:xfrm>
            <a:off x="0" y="152400"/>
            <a:ext cx="8229600" cy="914400"/>
          </a:xfrm>
        </p:spPr>
        <p:txBody>
          <a:bodyPr/>
          <a:lstStyle/>
          <a:p>
            <a:pPr eaLnBrk="1" hangingPunct="1"/>
            <a:r>
              <a:rPr lang="en-US" sz="4400" b="1" smtClean="0">
                <a:ea typeface="ＭＳ Ｐゴシック"/>
                <a:cs typeface="ＭＳ Ｐゴシック"/>
              </a:rPr>
              <a:t>DBSA SUPPORT GROUP</a:t>
            </a:r>
          </a:p>
        </p:txBody>
      </p:sp>
      <p:sp>
        <p:nvSpPr>
          <p:cNvPr id="37890" name="Rectangle 3"/>
          <p:cNvSpPr>
            <a:spLocks noGrp="1" noChangeArrowheads="1"/>
          </p:cNvSpPr>
          <p:nvPr>
            <p:ph type="body" idx="4294967295"/>
          </p:nvPr>
        </p:nvSpPr>
        <p:spPr>
          <a:xfrm>
            <a:off x="1066800" y="1143000"/>
            <a:ext cx="8077200" cy="5257800"/>
          </a:xfrm>
        </p:spPr>
        <p:txBody>
          <a:bodyPr/>
          <a:lstStyle/>
          <a:p>
            <a:pPr eaLnBrk="1" hangingPunct="1">
              <a:lnSpc>
                <a:spcPct val="90000"/>
              </a:lnSpc>
              <a:buFontTx/>
              <a:buNone/>
            </a:pPr>
            <a:endParaRPr lang="en-US" smtClean="0">
              <a:solidFill>
                <a:srgbClr val="00FFFF"/>
              </a:solidFill>
              <a:ea typeface="ＭＳ Ｐゴシック"/>
              <a:cs typeface="ＭＳ Ｐゴシック"/>
            </a:endParaRPr>
          </a:p>
          <a:p>
            <a:pPr algn="ctr" eaLnBrk="1" hangingPunct="1">
              <a:lnSpc>
                <a:spcPct val="90000"/>
              </a:lnSpc>
              <a:buFontTx/>
              <a:buNone/>
            </a:pPr>
            <a:r>
              <a:rPr lang="en-US" sz="3600" b="1" smtClean="0">
                <a:ea typeface="ＭＳ Ｐゴシック"/>
                <a:cs typeface="ＭＳ Ｐゴシック"/>
              </a:rPr>
              <a:t>Depression and Bi-Polar Alliance (DBSA)</a:t>
            </a:r>
            <a:endParaRPr lang="en-US" sz="3600" b="1" smtClean="0">
              <a:solidFill>
                <a:srgbClr val="00FFFF"/>
              </a:solidFill>
              <a:ea typeface="ＭＳ Ｐゴシック"/>
              <a:cs typeface="ＭＳ Ｐゴシック"/>
            </a:endParaRPr>
          </a:p>
          <a:p>
            <a:pPr algn="ctr" eaLnBrk="1" hangingPunct="1">
              <a:lnSpc>
                <a:spcPct val="90000"/>
              </a:lnSpc>
              <a:buFontTx/>
              <a:buNone/>
            </a:pPr>
            <a:r>
              <a:rPr lang="en-US" sz="3600" b="1" smtClean="0">
                <a:solidFill>
                  <a:srgbClr val="3405FB"/>
                </a:solidFill>
                <a:ea typeface="ＭＳ Ｐゴシック"/>
                <a:cs typeface="ＭＳ Ｐゴシック"/>
              </a:rPr>
              <a:t>Thursday 3:00 – 4:00 pm</a:t>
            </a:r>
          </a:p>
          <a:p>
            <a:pPr algn="ctr" eaLnBrk="1" hangingPunct="1">
              <a:lnSpc>
                <a:spcPct val="90000"/>
              </a:lnSpc>
              <a:buFontTx/>
              <a:buNone/>
            </a:pPr>
            <a:endParaRPr lang="en-US" sz="3600" b="1" smtClean="0">
              <a:solidFill>
                <a:srgbClr val="3405FB"/>
              </a:solidFill>
              <a:ea typeface="ＭＳ Ｐゴシック"/>
              <a:cs typeface="ＭＳ Ｐゴシック"/>
            </a:endParaRPr>
          </a:p>
          <a:p>
            <a:pPr algn="ctr" eaLnBrk="1" hangingPunct="1">
              <a:lnSpc>
                <a:spcPct val="90000"/>
              </a:lnSpc>
              <a:buFontTx/>
              <a:buNone/>
            </a:pPr>
            <a:r>
              <a:rPr lang="en-US" b="1" smtClean="0">
                <a:ea typeface="ＭＳ Ｐゴシック"/>
                <a:cs typeface="ＭＳ Ｐゴシック"/>
              </a:rPr>
              <a:t>Inter-Connections Drop In Center</a:t>
            </a:r>
          </a:p>
          <a:p>
            <a:pPr algn="ctr" eaLnBrk="1" hangingPunct="1">
              <a:lnSpc>
                <a:spcPct val="90000"/>
              </a:lnSpc>
              <a:buFontTx/>
              <a:buNone/>
            </a:pPr>
            <a:r>
              <a:rPr lang="en-US" b="1" smtClean="0">
                <a:ea typeface="ＭＳ Ｐゴシック"/>
                <a:cs typeface="ＭＳ Ｐゴシック"/>
              </a:rPr>
              <a:t>110 W. Maumee  Adrian, MI  49221</a:t>
            </a:r>
          </a:p>
          <a:p>
            <a:pPr algn="ctr" eaLnBrk="1" hangingPunct="1">
              <a:lnSpc>
                <a:spcPct val="90000"/>
              </a:lnSpc>
              <a:buFontTx/>
              <a:buNone/>
            </a:pPr>
            <a:r>
              <a:rPr lang="en-US" sz="3600" b="1" smtClean="0">
                <a:solidFill>
                  <a:srgbClr val="FF0000"/>
                </a:solidFill>
                <a:ea typeface="ＭＳ Ｐゴシック"/>
                <a:cs typeface="ＭＳ Ｐゴシック"/>
              </a:rPr>
              <a:t>No Cost</a:t>
            </a:r>
            <a:endParaRPr lang="en-US" sz="3600" smtClean="0">
              <a:solidFill>
                <a:srgbClr val="FF0000"/>
              </a:solidFill>
              <a:ea typeface="ＭＳ Ｐゴシック"/>
              <a:cs typeface="ＭＳ Ｐゴシック"/>
            </a:endParaRPr>
          </a:p>
          <a:p>
            <a:pPr algn="ctr" eaLnBrk="1" hangingPunct="1">
              <a:lnSpc>
                <a:spcPct val="90000"/>
              </a:lnSpc>
              <a:buFontTx/>
              <a:buNone/>
            </a:pPr>
            <a:r>
              <a:rPr lang="en-US" b="1" smtClean="0">
                <a:ea typeface="ＭＳ Ｐゴシック"/>
                <a:cs typeface="ＭＳ Ｐゴシック"/>
              </a:rPr>
              <a:t>Call 265-9588 for more info.</a:t>
            </a:r>
          </a:p>
          <a:p>
            <a:pPr algn="ctr" eaLnBrk="1" hangingPunct="1">
              <a:lnSpc>
                <a:spcPct val="90000"/>
              </a:lnSpc>
              <a:buFontTx/>
              <a:buNone/>
            </a:pPr>
            <a:endParaRPr lang="en-US" b="1" smtClean="0">
              <a:ea typeface="ＭＳ Ｐゴシック"/>
              <a:cs typeface="ＭＳ Ｐゴシック"/>
            </a:endParaRPr>
          </a:p>
          <a:p>
            <a:pPr algn="ctr" eaLnBrk="1" hangingPunct="1">
              <a:lnSpc>
                <a:spcPct val="90000"/>
              </a:lnSpc>
              <a:buFontTx/>
              <a:buNone/>
            </a:pPr>
            <a:endParaRPr lang="en-US" b="1" smtClean="0">
              <a:ea typeface="ＭＳ Ｐゴシック"/>
              <a:cs typeface="ＭＳ Ｐゴシック"/>
            </a:endParaRPr>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29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8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10" grpId="0" autoUpdateAnimBg="0"/>
      <p:bldP spid="37890"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9410" name="Rectangle 2"/>
          <p:cNvSpPr>
            <a:spLocks noGrp="1" noChangeArrowheads="1"/>
          </p:cNvSpPr>
          <p:nvPr>
            <p:ph type="title" idx="4294967295"/>
          </p:nvPr>
        </p:nvSpPr>
        <p:spPr>
          <a:xfrm>
            <a:off x="0" y="152400"/>
            <a:ext cx="8382000" cy="1219200"/>
          </a:xfrm>
        </p:spPr>
        <p:txBody>
          <a:bodyPr/>
          <a:lstStyle/>
          <a:p>
            <a:pPr eaLnBrk="1" hangingPunct="1"/>
            <a:r>
              <a:rPr lang="en-US" b="1" dirty="0" smtClean="0">
                <a:ea typeface="ＭＳ Ｐゴシック"/>
                <a:cs typeface="ＭＳ Ｐゴシック"/>
              </a:rPr>
              <a:t>SCHIZOPHRENIA  ANONYMOUS</a:t>
            </a:r>
          </a:p>
        </p:txBody>
      </p:sp>
      <p:sp>
        <p:nvSpPr>
          <p:cNvPr id="37890" name="Rectangle 3"/>
          <p:cNvSpPr>
            <a:spLocks noGrp="1" noChangeArrowheads="1"/>
          </p:cNvSpPr>
          <p:nvPr>
            <p:ph type="body" idx="4294967295"/>
          </p:nvPr>
        </p:nvSpPr>
        <p:spPr>
          <a:xfrm>
            <a:off x="1066800" y="1447800"/>
            <a:ext cx="8077200" cy="5257800"/>
          </a:xfrm>
        </p:spPr>
        <p:txBody>
          <a:bodyPr/>
          <a:lstStyle/>
          <a:p>
            <a:pPr eaLnBrk="1" hangingPunct="1">
              <a:buFontTx/>
              <a:buNone/>
            </a:pPr>
            <a:r>
              <a:rPr lang="en-US" sz="3600" b="1" smtClean="0">
                <a:ea typeface="ＭＳ Ｐゴシック"/>
                <a:cs typeface="ＭＳ Ｐゴシック"/>
              </a:rPr>
              <a:t>Schizophrenia Anonymous (SA)</a:t>
            </a:r>
            <a:r>
              <a:rPr lang="en-US" b="1" smtClean="0">
                <a:ea typeface="ＭＳ Ｐゴシック"/>
                <a:cs typeface="ＭＳ Ｐゴシック"/>
              </a:rPr>
              <a:t> </a:t>
            </a:r>
          </a:p>
          <a:p>
            <a:pPr algn="ctr" eaLnBrk="1" hangingPunct="1">
              <a:buFontTx/>
              <a:buNone/>
            </a:pPr>
            <a:r>
              <a:rPr lang="en-US" sz="3600" b="1" smtClean="0">
                <a:solidFill>
                  <a:srgbClr val="3405FB"/>
                </a:solidFill>
                <a:ea typeface="ＭＳ Ｐゴシック"/>
                <a:cs typeface="ＭＳ Ｐゴシック"/>
              </a:rPr>
              <a:t>Wednesday    3:00 – 4:00 pm</a:t>
            </a:r>
          </a:p>
          <a:p>
            <a:pPr algn="ctr" eaLnBrk="1" hangingPunct="1">
              <a:buFontTx/>
              <a:buNone/>
            </a:pPr>
            <a:endParaRPr lang="en-US" b="1" smtClean="0">
              <a:solidFill>
                <a:srgbClr val="3405FB"/>
              </a:solidFill>
              <a:ea typeface="ＭＳ Ｐゴシック"/>
              <a:cs typeface="ＭＳ Ｐゴシック"/>
            </a:endParaRPr>
          </a:p>
          <a:p>
            <a:pPr algn="ctr" eaLnBrk="1" hangingPunct="1">
              <a:buFontTx/>
              <a:buNone/>
            </a:pPr>
            <a:r>
              <a:rPr lang="en-US" b="1" smtClean="0">
                <a:ea typeface="ＭＳ Ｐゴシック"/>
                <a:cs typeface="ＭＳ Ｐゴシック"/>
              </a:rPr>
              <a:t>Inter-Connections Drop In Center</a:t>
            </a:r>
          </a:p>
          <a:p>
            <a:pPr algn="ctr" eaLnBrk="1" hangingPunct="1">
              <a:buFontTx/>
              <a:buNone/>
            </a:pPr>
            <a:r>
              <a:rPr lang="en-US" b="1" smtClean="0">
                <a:ea typeface="ＭＳ Ｐゴシック"/>
                <a:cs typeface="ＭＳ Ｐゴシック"/>
              </a:rPr>
              <a:t>110 W. Maumee,  Adrian, MI  49221</a:t>
            </a:r>
          </a:p>
          <a:p>
            <a:pPr algn="ctr" eaLnBrk="1" hangingPunct="1">
              <a:buFontTx/>
              <a:buNone/>
            </a:pPr>
            <a:r>
              <a:rPr lang="en-US" sz="3600" b="1" smtClean="0">
                <a:solidFill>
                  <a:srgbClr val="FF0000"/>
                </a:solidFill>
                <a:ea typeface="ＭＳ Ｐゴシック"/>
                <a:cs typeface="ＭＳ Ｐゴシック"/>
              </a:rPr>
              <a:t>No Cost</a:t>
            </a:r>
            <a:endParaRPr lang="en-US" sz="3600" smtClean="0">
              <a:solidFill>
                <a:srgbClr val="FF0000"/>
              </a:solidFill>
              <a:ea typeface="ＭＳ Ｐゴシック"/>
              <a:cs typeface="ＭＳ Ｐゴシック"/>
            </a:endParaRPr>
          </a:p>
          <a:p>
            <a:pPr algn="ctr" eaLnBrk="1" hangingPunct="1">
              <a:buFontTx/>
              <a:buNone/>
            </a:pPr>
            <a:r>
              <a:rPr lang="en-US" b="1" smtClean="0">
                <a:ea typeface="ＭＳ Ｐゴシック"/>
                <a:cs typeface="ＭＳ Ｐゴシック"/>
              </a:rPr>
              <a:t>Call 265-9588 for more info.</a:t>
            </a:r>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29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8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78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10" grpId="0" autoUpdateAnimBg="0"/>
      <p:bldP spid="37890"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0" y="228600"/>
            <a:ext cx="8915400" cy="838200"/>
          </a:xfrm>
        </p:spPr>
        <p:txBody>
          <a:bodyPr/>
          <a:lstStyle/>
          <a:p>
            <a:pPr eaLnBrk="1" hangingPunct="1"/>
            <a:r>
              <a:rPr lang="en-US" sz="4000" b="1" smtClean="0">
                <a:ea typeface="ＭＳ Ｐゴシック"/>
                <a:cs typeface="ＭＳ Ｐゴシック"/>
              </a:rPr>
              <a:t>PROGRAMS FOR HOMELESS</a:t>
            </a:r>
          </a:p>
        </p:txBody>
      </p:sp>
      <p:sp>
        <p:nvSpPr>
          <p:cNvPr id="41986" name="Rectangle 3"/>
          <p:cNvSpPr>
            <a:spLocks noGrp="1" noChangeArrowheads="1"/>
          </p:cNvSpPr>
          <p:nvPr>
            <p:ph idx="1"/>
          </p:nvPr>
        </p:nvSpPr>
        <p:spPr>
          <a:xfrm>
            <a:off x="990600" y="1295400"/>
            <a:ext cx="8001000" cy="5105400"/>
          </a:xfrm>
        </p:spPr>
        <p:txBody>
          <a:bodyPr/>
          <a:lstStyle/>
          <a:p>
            <a:pPr marL="0" indent="0" algn="ctr" eaLnBrk="1" hangingPunct="1">
              <a:buFontTx/>
              <a:buNone/>
            </a:pPr>
            <a:r>
              <a:rPr lang="en-US" sz="2800" b="1" smtClean="0">
                <a:ea typeface="ＭＳ Ｐゴシック"/>
                <a:cs typeface="ＭＳ Ｐゴシック"/>
              </a:rPr>
              <a:t>Homeless Assistance Recovery Program (HARP):  </a:t>
            </a:r>
          </a:p>
          <a:p>
            <a:pPr marL="0" indent="0" algn="ctr" eaLnBrk="1" hangingPunct="1">
              <a:buFontTx/>
              <a:buNone/>
            </a:pPr>
            <a:r>
              <a:rPr lang="en-US" sz="2800" b="1" smtClean="0">
                <a:ea typeface="ＭＳ Ｐゴシック"/>
                <a:cs typeface="ＭＳ Ｐゴシック"/>
              </a:rPr>
              <a:t>Section 8 vouchers for homeless families and individuals</a:t>
            </a:r>
          </a:p>
          <a:p>
            <a:pPr marL="0" indent="0" algn="ctr" eaLnBrk="1" hangingPunct="1">
              <a:buFontTx/>
              <a:buNone/>
            </a:pPr>
            <a:endParaRPr lang="en-US" sz="2800" b="1" smtClean="0">
              <a:ea typeface="ＭＳ Ｐゴシック"/>
              <a:cs typeface="ＭＳ Ｐゴシック"/>
            </a:endParaRPr>
          </a:p>
          <a:p>
            <a:pPr marL="0" indent="0" algn="ctr" eaLnBrk="1" hangingPunct="1">
              <a:buFontTx/>
              <a:buNone/>
            </a:pPr>
            <a:r>
              <a:rPr lang="en-US" sz="2800" b="1" smtClean="0">
                <a:ea typeface="ＭＳ Ｐゴシック"/>
                <a:cs typeface="ＭＳ Ｐゴシック"/>
              </a:rPr>
              <a:t>To apply call 265-6776 Kelli Kamm</a:t>
            </a:r>
          </a:p>
          <a:p>
            <a:pPr marL="0" indent="0" eaLnBrk="1" hangingPunct="1">
              <a:buFontTx/>
              <a:buNone/>
            </a:pPr>
            <a:endParaRPr lang="en-US" sz="1200" smtClean="0">
              <a:ea typeface="ＭＳ Ｐゴシック"/>
              <a:cs typeface="ＭＳ Ｐゴシック"/>
            </a:endParaRPr>
          </a:p>
          <a:p>
            <a:pPr marL="0" indent="0" algn="ctr" eaLnBrk="1" hangingPunct="1">
              <a:buFontTx/>
              <a:buNone/>
            </a:pPr>
            <a:r>
              <a:rPr lang="en-US" sz="2800" b="1" smtClean="0">
                <a:ea typeface="ＭＳ Ｐゴシック"/>
                <a:cs typeface="ＭＳ Ｐゴシック"/>
              </a:rPr>
              <a:t>Tenant Based Rental Assistance (TBRA):  </a:t>
            </a:r>
          </a:p>
          <a:p>
            <a:pPr marL="0" indent="0" algn="ctr" eaLnBrk="1" hangingPunct="1">
              <a:buFontTx/>
              <a:buNone/>
            </a:pPr>
            <a:r>
              <a:rPr lang="en-US" sz="2800" b="1" smtClean="0">
                <a:ea typeface="ＭＳ Ｐゴシック"/>
                <a:cs typeface="ＭＳ Ｐゴシック"/>
              </a:rPr>
              <a:t>A program to provide housing for young families  </a:t>
            </a:r>
          </a:p>
          <a:p>
            <a:pPr marL="0" indent="0" algn="ctr" eaLnBrk="1" hangingPunct="1">
              <a:buFontTx/>
              <a:buNone/>
            </a:pPr>
            <a:r>
              <a:rPr lang="en-US" sz="2800" b="1" smtClean="0">
                <a:ea typeface="ＭＳ Ｐゴシック"/>
                <a:cs typeface="ＭＳ Ｐゴシック"/>
              </a:rPr>
              <a:t>To apply call 264-0782 or go to LEAHC  </a:t>
            </a:r>
          </a:p>
        </p:txBody>
      </p:sp>
    </p:spTree>
  </p:cSld>
  <p:clrMapOvr>
    <a:masterClrMapping/>
  </p:clrMapOvr>
  <p:transition spd="slow" advClick="0" advTm="2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the Warmth</a:t>
            </a:r>
            <a:endParaRPr lang="en-US" dirty="0"/>
          </a:p>
        </p:txBody>
      </p:sp>
      <p:sp>
        <p:nvSpPr>
          <p:cNvPr id="3" name="Content Placeholder 2"/>
          <p:cNvSpPr>
            <a:spLocks noGrp="1"/>
          </p:cNvSpPr>
          <p:nvPr>
            <p:ph idx="1"/>
          </p:nvPr>
        </p:nvSpPr>
        <p:spPr/>
        <p:txBody>
          <a:bodyPr/>
          <a:lstStyle/>
          <a:p>
            <a:endParaRPr lang="en-US" dirty="0" smtClean="0"/>
          </a:p>
          <a:p>
            <a:pPr lvl="1">
              <a:buNone/>
            </a:pPr>
            <a:r>
              <a:rPr lang="en-US" dirty="0" smtClean="0"/>
              <a:t>November 1st – March 31st 6:45 pm – 8:00 am each day for persons needing a place to sleep at night.  Located at Salvation Army</a:t>
            </a:r>
            <a:endParaRPr lang="en-US" dirty="0"/>
          </a:p>
        </p:txBody>
      </p:sp>
    </p:spTree>
  </p:cSld>
  <p:clrMapOvr>
    <a:masterClrMapping/>
  </p:clrMapOvr>
  <p:transition spd="slow" advClick="0" advTm="2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normAutofit fontScale="90000"/>
          </a:bodyPr>
          <a:lstStyle/>
          <a:p>
            <a:pPr eaLnBrk="1" hangingPunct="1">
              <a:defRPr/>
            </a:pPr>
            <a:r>
              <a:rPr lang="en-US" sz="6600" b="1" dirty="0" smtClean="0"/>
              <a:t>2-1-1</a:t>
            </a:r>
            <a:endParaRPr lang="en-US" sz="6600" b="1" dirty="0"/>
          </a:p>
        </p:txBody>
      </p:sp>
      <p:sp>
        <p:nvSpPr>
          <p:cNvPr id="352259" name="Rectangle 3"/>
          <p:cNvSpPr>
            <a:spLocks noGrp="1" noChangeArrowheads="1"/>
          </p:cNvSpPr>
          <p:nvPr>
            <p:ph idx="1"/>
          </p:nvPr>
        </p:nvSpPr>
        <p:spPr>
          <a:xfrm>
            <a:off x="990600" y="2057400"/>
            <a:ext cx="8001000" cy="4114800"/>
          </a:xfrm>
        </p:spPr>
        <p:txBody>
          <a:bodyPr/>
          <a:lstStyle/>
          <a:p>
            <a:pPr algn="ctr" eaLnBrk="1" hangingPunct="1">
              <a:buFontTx/>
              <a:buNone/>
            </a:pPr>
            <a:r>
              <a:rPr lang="en-US" sz="3600" b="1" smtClean="0">
                <a:ea typeface="ＭＳ Ｐゴシック"/>
                <a:cs typeface="ＭＳ Ｐゴシック"/>
              </a:rPr>
              <a:t>Dial 2-1-1 on your phone to get all the human services information for Lenawee County </a:t>
            </a:r>
          </a:p>
          <a:p>
            <a:pPr algn="ctr" eaLnBrk="1" hangingPunct="1">
              <a:buFontTx/>
              <a:buNone/>
            </a:pPr>
            <a:endParaRPr lang="en-US" sz="3600" b="1" smtClean="0">
              <a:ea typeface="ＭＳ Ｐゴシック"/>
              <a:cs typeface="ＭＳ Ｐゴシック"/>
            </a:endParaRPr>
          </a:p>
          <a:p>
            <a:pPr algn="ctr" eaLnBrk="1" hangingPunct="1">
              <a:buFontTx/>
              <a:buNone/>
            </a:pPr>
            <a:r>
              <a:rPr lang="en-US" sz="3600" b="1" smtClean="0">
                <a:ea typeface="ＭＳ Ｐゴシック"/>
                <a:cs typeface="ＭＳ Ｐゴシック"/>
              </a:rPr>
              <a:t>This is a program brought to you by Lenawee United Way</a:t>
            </a:r>
          </a:p>
        </p:txBody>
      </p:sp>
      <p:pic>
        <p:nvPicPr>
          <p:cNvPr id="43011" name="Picture 2" descr="C:\Documents and Settings\Rawlingskaren\Local Settings\Temporary Internet Files\Content.IE5\CLSGON6Z\MP900216006[1].jpg"/>
          <p:cNvPicPr>
            <a:picLocks noChangeAspect="1" noChangeArrowheads="1"/>
          </p:cNvPicPr>
          <p:nvPr/>
        </p:nvPicPr>
        <p:blipFill>
          <a:blip r:embed="rId2" cstate="print"/>
          <a:srcRect/>
          <a:stretch>
            <a:fillRect/>
          </a:stretch>
        </p:blipFill>
        <p:spPr bwMode="auto">
          <a:xfrm>
            <a:off x="2514600" y="228600"/>
            <a:ext cx="1981200" cy="1323975"/>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52258"/>
                                        </p:tgtEl>
                                        <p:attrNameLst>
                                          <p:attrName>style.visibility</p:attrName>
                                        </p:attrNameLst>
                                      </p:cBhvr>
                                      <p:to>
                                        <p:strVal val="visible"/>
                                      </p:to>
                                    </p:set>
                                    <p:animEffect transition="in" filter="fade">
                                      <p:cBhvr>
                                        <p:cTn id="7" dur="768" decel="100000"/>
                                        <p:tgtEl>
                                          <p:spTgt spid="352258"/>
                                        </p:tgtEl>
                                      </p:cBhvr>
                                    </p:animEffect>
                                    <p:animScale>
                                      <p:cBhvr>
                                        <p:cTn id="8" dur="768" decel="100000"/>
                                        <p:tgtEl>
                                          <p:spTgt spid="352258"/>
                                        </p:tgtEl>
                                      </p:cBhvr>
                                      <p:from x="10000" y="10000"/>
                                      <p:to x="200000" y="450000"/>
                                    </p:animScale>
                                    <p:animScale>
                                      <p:cBhvr>
                                        <p:cTn id="9" dur="1230" accel="100000" fill="hold">
                                          <p:stCondLst>
                                            <p:cond delay="768"/>
                                          </p:stCondLst>
                                        </p:cTn>
                                        <p:tgtEl>
                                          <p:spTgt spid="352258"/>
                                        </p:tgtEl>
                                      </p:cBhvr>
                                      <p:from x="200000" y="450000"/>
                                      <p:to x="100000" y="100000"/>
                                    </p:animScale>
                                    <p:set>
                                      <p:cBhvr>
                                        <p:cTn id="10" dur="768" fill="hold"/>
                                        <p:tgtEl>
                                          <p:spTgt spid="352258"/>
                                        </p:tgtEl>
                                        <p:attrNameLst>
                                          <p:attrName>ppt_x</p:attrName>
                                        </p:attrNameLst>
                                      </p:cBhvr>
                                      <p:to>
                                        <p:strVal val="(0.5)"/>
                                      </p:to>
                                    </p:set>
                                    <p:anim from="(0.5)" to="(#ppt_x)" calcmode="lin" valueType="num">
                                      <p:cBhvr>
                                        <p:cTn id="11" dur="1230" accel="100000" fill="hold">
                                          <p:stCondLst>
                                            <p:cond delay="768"/>
                                          </p:stCondLst>
                                        </p:cTn>
                                        <p:tgtEl>
                                          <p:spTgt spid="352258"/>
                                        </p:tgtEl>
                                        <p:attrNameLst>
                                          <p:attrName>ppt_x</p:attrName>
                                        </p:attrNameLst>
                                      </p:cBhvr>
                                    </p:anim>
                                    <p:set>
                                      <p:cBhvr>
                                        <p:cTn id="12" dur="768" fill="hold"/>
                                        <p:tgtEl>
                                          <p:spTgt spid="352258"/>
                                        </p:tgtEl>
                                        <p:attrNameLst>
                                          <p:attrName>ppt_y</p:attrName>
                                        </p:attrNameLst>
                                      </p:cBhvr>
                                      <p:to>
                                        <p:strVal val="(#ppt_y+0.4)"/>
                                      </p:to>
                                    </p:set>
                                    <p:anim from="(#ppt_y+0.4)" to="(#ppt_y)" calcmode="lin" valueType="num">
                                      <p:cBhvr>
                                        <p:cTn id="13" dur="1230" accel="100000" fill="hold">
                                          <p:stCondLst>
                                            <p:cond delay="768"/>
                                          </p:stCondLst>
                                        </p:cTn>
                                        <p:tgtEl>
                                          <p:spTgt spid="35225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52259">
                                            <p:txEl>
                                              <p:pRg st="0" end="0"/>
                                            </p:txEl>
                                          </p:spTgt>
                                        </p:tgtEl>
                                        <p:attrNameLst>
                                          <p:attrName>style.visibility</p:attrName>
                                        </p:attrNameLst>
                                      </p:cBhvr>
                                      <p:to>
                                        <p:strVal val="visible"/>
                                      </p:to>
                                    </p:set>
                                    <p:anim calcmode="lin" valueType="num">
                                      <p:cBhvr>
                                        <p:cTn id="18" dur="500" fill="hold"/>
                                        <p:tgtEl>
                                          <p:spTgt spid="35225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5225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5225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352259">
                                            <p:txEl>
                                              <p:pRg st="2" end="2"/>
                                            </p:txEl>
                                          </p:spTgt>
                                        </p:tgtEl>
                                        <p:attrNameLst>
                                          <p:attrName>style.visibility</p:attrName>
                                        </p:attrNameLst>
                                      </p:cBhvr>
                                      <p:to>
                                        <p:strVal val="visible"/>
                                      </p:to>
                                    </p:set>
                                    <p:anim calcmode="lin" valueType="num">
                                      <p:cBhvr>
                                        <p:cTn id="25" dur="500" fill="hold"/>
                                        <p:tgtEl>
                                          <p:spTgt spid="35225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52259">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52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8" grpId="0" animBg="1"/>
      <p:bldP spid="35225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eaLnBrk="1" hangingPunct="1">
              <a:defRPr/>
            </a:pPr>
            <a:r>
              <a:rPr lang="en-US" sz="4800" b="1" cap="all" dirty="0" smtClean="0"/>
              <a:t>Lcmha newsletter</a:t>
            </a:r>
            <a:endParaRPr lang="en-US" sz="4800" b="1" cap="all" dirty="0"/>
          </a:p>
        </p:txBody>
      </p:sp>
      <p:sp>
        <p:nvSpPr>
          <p:cNvPr id="2" name="Content Placeholder 1"/>
          <p:cNvSpPr>
            <a:spLocks noGrp="1"/>
          </p:cNvSpPr>
          <p:nvPr>
            <p:ph idx="1"/>
          </p:nvPr>
        </p:nvSpPr>
        <p:spPr/>
        <p:txBody>
          <a:bodyPr>
            <a:normAutofit fontScale="92500" lnSpcReduction="10000"/>
          </a:bodyPr>
          <a:lstStyle/>
          <a:p>
            <a:pPr algn="ctr" eaLnBrk="1" hangingPunct="1">
              <a:buFontTx/>
              <a:buNone/>
              <a:defRPr/>
            </a:pPr>
            <a:r>
              <a:rPr lang="en-US" sz="4000" b="1" dirty="0" smtClean="0"/>
              <a:t>“THE GRAPEVINE”</a:t>
            </a:r>
          </a:p>
          <a:p>
            <a:pPr algn="ctr" eaLnBrk="1" hangingPunct="1">
              <a:buFontTx/>
              <a:buNone/>
              <a:defRPr/>
            </a:pPr>
            <a:endParaRPr lang="en-US" sz="4000" b="1" dirty="0"/>
          </a:p>
          <a:p>
            <a:pPr algn="ctr" eaLnBrk="1" hangingPunct="1">
              <a:buFontTx/>
              <a:buNone/>
              <a:defRPr/>
            </a:pPr>
            <a:r>
              <a:rPr lang="en-US" sz="4000" b="1" dirty="0" smtClean="0"/>
              <a:t>Contains all kinds of news; </a:t>
            </a:r>
          </a:p>
          <a:p>
            <a:pPr algn="ctr" eaLnBrk="1" hangingPunct="1">
              <a:buFontTx/>
              <a:buNone/>
              <a:defRPr/>
            </a:pPr>
            <a:r>
              <a:rPr lang="en-US" sz="4000" b="1" dirty="0" smtClean="0"/>
              <a:t>articles and useful information</a:t>
            </a:r>
          </a:p>
          <a:p>
            <a:pPr algn="ctr" eaLnBrk="1" hangingPunct="1">
              <a:buFontTx/>
              <a:buNone/>
              <a:defRPr/>
            </a:pPr>
            <a:endParaRPr lang="en-US" sz="4000" b="1" dirty="0" smtClean="0"/>
          </a:p>
          <a:p>
            <a:pPr algn="ctr" eaLnBrk="1" hangingPunct="1">
              <a:buFontTx/>
              <a:buNone/>
              <a:defRPr/>
            </a:pPr>
            <a:r>
              <a:rPr lang="en-US" sz="4000" b="1" dirty="0" smtClean="0"/>
              <a:t>Advise Customer Services if you would like to receive a copy </a:t>
            </a:r>
            <a:endParaRPr lang="en-US" sz="4000" b="1" dirty="0"/>
          </a:p>
        </p:txBody>
      </p:sp>
    </p:spTree>
  </p:cSld>
  <p:clrMapOvr>
    <a:masterClrMapping/>
  </p:clrMapOvr>
  <p:transition spd="slow" advClick="0" advTm="2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lstStyle/>
          <a:p>
            <a:r>
              <a:rPr lang="en-US" b="1" dirty="0" smtClean="0">
                <a:latin typeface="Rockwell-Bold"/>
                <a:ea typeface="Calibri"/>
                <a:cs typeface="Rockwell-Bold"/>
              </a:rPr>
              <a:t>Mindful Eating Group</a:t>
            </a:r>
            <a:endParaRPr lang="en-US" dirty="0"/>
          </a:p>
        </p:txBody>
      </p:sp>
      <p:sp>
        <p:nvSpPr>
          <p:cNvPr id="3" name="Content Placeholder 2"/>
          <p:cNvSpPr>
            <a:spLocks noGrp="1"/>
          </p:cNvSpPr>
          <p:nvPr>
            <p:ph idx="1"/>
          </p:nvPr>
        </p:nvSpPr>
        <p:spPr/>
        <p:txBody>
          <a:bodyPr/>
          <a:lstStyle/>
          <a:p>
            <a:pPr marL="0" marR="0">
              <a:lnSpc>
                <a:spcPct val="115000"/>
              </a:lnSpc>
              <a:spcBef>
                <a:spcPts val="0"/>
              </a:spcBef>
              <a:spcAft>
                <a:spcPts val="0"/>
              </a:spcAft>
              <a:buNone/>
            </a:pPr>
            <a:r>
              <a:rPr lang="en-US" dirty="0" smtClean="0">
                <a:latin typeface="Rockwell"/>
                <a:ea typeface="Calibri"/>
                <a:cs typeface="Rockwell"/>
              </a:rPr>
              <a:t>Every Friday 2:30—3:30 pm, starting November 30</a:t>
            </a:r>
            <a:r>
              <a:rPr lang="en-US" baseline="30000" dirty="0" smtClean="0">
                <a:latin typeface="Rockwell"/>
                <a:ea typeface="Calibri"/>
                <a:cs typeface="Rockwell"/>
              </a:rPr>
              <a:t>th</a:t>
            </a:r>
            <a:r>
              <a:rPr lang="en-US" dirty="0" smtClean="0">
                <a:latin typeface="Calibri"/>
                <a:ea typeface="Calibri"/>
                <a:cs typeface="Times New Roman"/>
              </a:rPr>
              <a:t> </a:t>
            </a:r>
            <a:r>
              <a:rPr lang="en-US" dirty="0" smtClean="0">
                <a:latin typeface="Rockwell"/>
                <a:ea typeface="Calibri"/>
                <a:cs typeface="Rockwell"/>
              </a:rPr>
              <a:t>we will meet to talk about eating healthy. Join us for</a:t>
            </a:r>
            <a:r>
              <a:rPr lang="en-US" dirty="0" smtClean="0">
                <a:latin typeface="Calibri"/>
                <a:ea typeface="Calibri"/>
                <a:cs typeface="Times New Roman"/>
              </a:rPr>
              <a:t> </a:t>
            </a:r>
            <a:r>
              <a:rPr lang="en-US" dirty="0" smtClean="0">
                <a:latin typeface="Rockwell"/>
                <a:ea typeface="Calibri"/>
                <a:cs typeface="Rockwell"/>
              </a:rPr>
              <a:t>our first 6 week session as we help each other become</a:t>
            </a:r>
            <a:endParaRPr lang="en-US" dirty="0" smtClean="0">
              <a:latin typeface="Calibri"/>
              <a:ea typeface="Calibri"/>
              <a:cs typeface="Times New Roman"/>
            </a:endParaRPr>
          </a:p>
          <a:p>
            <a:pPr marL="0" marR="0">
              <a:lnSpc>
                <a:spcPct val="115000"/>
              </a:lnSpc>
              <a:spcBef>
                <a:spcPts val="0"/>
              </a:spcBef>
              <a:spcAft>
                <a:spcPts val="0"/>
              </a:spcAft>
              <a:buNone/>
            </a:pPr>
            <a:r>
              <a:rPr lang="en-US" dirty="0" smtClean="0">
                <a:latin typeface="Rockwell"/>
                <a:ea typeface="Calibri"/>
                <a:cs typeface="Rockwell"/>
              </a:rPr>
              <a:t>healthier through good eating habits. We will also</a:t>
            </a:r>
            <a:r>
              <a:rPr lang="en-US" dirty="0" smtClean="0">
                <a:latin typeface="Calibri"/>
                <a:ea typeface="Calibri"/>
                <a:cs typeface="Times New Roman"/>
              </a:rPr>
              <a:t> </a:t>
            </a:r>
            <a:r>
              <a:rPr lang="en-US" dirty="0" smtClean="0">
                <a:latin typeface="Rockwell"/>
                <a:ea typeface="Calibri"/>
                <a:cs typeface="Rockwell"/>
              </a:rPr>
              <a:t>have monthly Healthy cooking classes</a:t>
            </a:r>
          </a:p>
          <a:p>
            <a:pPr marL="0" marR="0">
              <a:lnSpc>
                <a:spcPct val="115000"/>
              </a:lnSpc>
              <a:spcBef>
                <a:spcPts val="0"/>
              </a:spcBef>
              <a:spcAft>
                <a:spcPts val="0"/>
              </a:spcAft>
              <a:buNone/>
            </a:pPr>
            <a:r>
              <a:rPr lang="en-US" dirty="0" smtClean="0">
                <a:latin typeface="Rockwell"/>
              </a:rPr>
              <a:t>Located at Drop-In Center 265-9588</a:t>
            </a:r>
            <a:endParaRPr lang="en-US" dirty="0"/>
          </a:p>
        </p:txBody>
      </p:sp>
    </p:spTree>
  </p:cSld>
  <p:clrMapOvr>
    <a:masterClrMapping/>
  </p:clrMapOvr>
  <p:transition spd="slow" advClick="0" advTm="2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Rockwell-Bold"/>
                <a:ea typeface="Calibri"/>
                <a:cs typeface="Rockwell-Bold"/>
              </a:rPr>
              <a:t>Smoking Cessation Support Group</a:t>
            </a:r>
            <a:endParaRPr lang="en-US" dirty="0"/>
          </a:p>
        </p:txBody>
      </p:sp>
      <p:sp>
        <p:nvSpPr>
          <p:cNvPr id="3" name="Content Placeholder 2"/>
          <p:cNvSpPr>
            <a:spLocks noGrp="1"/>
          </p:cNvSpPr>
          <p:nvPr>
            <p:ph idx="1"/>
          </p:nvPr>
        </p:nvSpPr>
        <p:spPr/>
        <p:txBody>
          <a:bodyPr/>
          <a:lstStyle/>
          <a:p>
            <a:pPr marL="0" marR="0" algn="ctr">
              <a:lnSpc>
                <a:spcPct val="115000"/>
              </a:lnSpc>
              <a:spcBef>
                <a:spcPts val="0"/>
              </a:spcBef>
              <a:spcAft>
                <a:spcPts val="0"/>
              </a:spcAft>
              <a:buNone/>
            </a:pPr>
            <a:r>
              <a:rPr lang="en-US" dirty="0" smtClean="0">
                <a:latin typeface="Rockwell"/>
                <a:ea typeface="Calibri"/>
                <a:cs typeface="Rockwell"/>
              </a:rPr>
              <a:t>Starting 12/4/12</a:t>
            </a:r>
            <a:endParaRPr lang="en-US" dirty="0" smtClean="0">
              <a:latin typeface="Calibri"/>
              <a:ea typeface="Calibri"/>
              <a:cs typeface="Times New Roman"/>
            </a:endParaRPr>
          </a:p>
          <a:p>
            <a:pPr marL="0" marR="0" algn="ctr">
              <a:lnSpc>
                <a:spcPct val="115000"/>
              </a:lnSpc>
              <a:spcBef>
                <a:spcPts val="0"/>
              </a:spcBef>
              <a:spcAft>
                <a:spcPts val="0"/>
              </a:spcAft>
              <a:buNone/>
            </a:pPr>
            <a:endParaRPr lang="en-US" dirty="0" smtClean="0">
              <a:latin typeface="Rockwell"/>
              <a:ea typeface="Calibri"/>
              <a:cs typeface="Rockwell"/>
            </a:endParaRPr>
          </a:p>
          <a:p>
            <a:pPr marL="0" marR="0" algn="ctr">
              <a:lnSpc>
                <a:spcPct val="115000"/>
              </a:lnSpc>
              <a:spcBef>
                <a:spcPts val="0"/>
              </a:spcBef>
              <a:spcAft>
                <a:spcPts val="0"/>
              </a:spcAft>
              <a:buNone/>
            </a:pPr>
            <a:endParaRPr lang="en-US" dirty="0" smtClean="0">
              <a:latin typeface="Rockwell"/>
              <a:ea typeface="Calibri"/>
              <a:cs typeface="Rockwell"/>
            </a:endParaRPr>
          </a:p>
          <a:p>
            <a:pPr marL="0" marR="0" algn="ctr">
              <a:lnSpc>
                <a:spcPct val="115000"/>
              </a:lnSpc>
              <a:spcBef>
                <a:spcPts val="0"/>
              </a:spcBef>
              <a:spcAft>
                <a:spcPts val="0"/>
              </a:spcAft>
              <a:buNone/>
            </a:pPr>
            <a:endParaRPr lang="en-US" dirty="0" smtClean="0">
              <a:latin typeface="Rockwell"/>
              <a:ea typeface="Calibri"/>
              <a:cs typeface="Rockwell"/>
            </a:endParaRPr>
          </a:p>
          <a:p>
            <a:pPr marL="0" marR="0" algn="ctr">
              <a:lnSpc>
                <a:spcPct val="115000"/>
              </a:lnSpc>
              <a:spcBef>
                <a:spcPts val="0"/>
              </a:spcBef>
              <a:spcAft>
                <a:spcPts val="0"/>
              </a:spcAft>
              <a:buNone/>
            </a:pPr>
            <a:r>
              <a:rPr lang="en-US" dirty="0" smtClean="0">
                <a:latin typeface="Rockwell"/>
                <a:ea typeface="Calibri"/>
                <a:cs typeface="Rockwell"/>
              </a:rPr>
              <a:t>Meets every Tuesday</a:t>
            </a:r>
            <a:endParaRPr lang="en-US" dirty="0" smtClean="0">
              <a:latin typeface="Calibri"/>
              <a:ea typeface="Calibri"/>
              <a:cs typeface="Times New Roman"/>
            </a:endParaRPr>
          </a:p>
          <a:p>
            <a:pPr marL="0" marR="0" algn="ctr">
              <a:lnSpc>
                <a:spcPct val="115000"/>
              </a:lnSpc>
              <a:spcBef>
                <a:spcPts val="0"/>
              </a:spcBef>
              <a:spcAft>
                <a:spcPts val="1000"/>
              </a:spcAft>
              <a:buNone/>
            </a:pPr>
            <a:r>
              <a:rPr lang="en-US" dirty="0" smtClean="0">
                <a:latin typeface="Rockwell"/>
                <a:ea typeface="Calibri"/>
                <a:cs typeface="Rockwell"/>
              </a:rPr>
              <a:t>11 am—12 pm</a:t>
            </a:r>
            <a:endParaRPr lang="en-US" dirty="0" smtClean="0">
              <a:latin typeface="Calibri"/>
              <a:ea typeface="Calibri"/>
              <a:cs typeface="Times New Roman"/>
            </a:endParaRPr>
          </a:p>
          <a:p>
            <a:pPr marL="0" marR="0" algn="ctr">
              <a:lnSpc>
                <a:spcPct val="115000"/>
              </a:lnSpc>
              <a:spcBef>
                <a:spcPts val="0"/>
              </a:spcBef>
              <a:spcAft>
                <a:spcPts val="0"/>
              </a:spcAft>
              <a:buNone/>
            </a:pPr>
            <a:r>
              <a:rPr lang="en-US" dirty="0" smtClean="0">
                <a:latin typeface="Rockwell"/>
              </a:rPr>
              <a:t>Located at Drop-In Center 265-9588</a:t>
            </a:r>
            <a:endParaRPr lang="en-US" dirty="0"/>
          </a:p>
        </p:txBody>
      </p:sp>
      <p:pic>
        <p:nvPicPr>
          <p:cNvPr id="4" name="Picture 3" descr="no smoking sign.jpg"/>
          <p:cNvPicPr>
            <a:picLocks noChangeAspect="1"/>
          </p:cNvPicPr>
          <p:nvPr/>
        </p:nvPicPr>
        <p:blipFill>
          <a:blip r:embed="rId2" cstate="print"/>
          <a:stretch>
            <a:fillRect/>
          </a:stretch>
        </p:blipFill>
        <p:spPr>
          <a:xfrm>
            <a:off x="4114800" y="2209800"/>
            <a:ext cx="1752600" cy="1752600"/>
          </a:xfrm>
          <a:prstGeom prst="rect">
            <a:avLst/>
          </a:prstGeom>
        </p:spPr>
      </p:pic>
    </p:spTree>
  </p:cSld>
  <p:clrMapOvr>
    <a:masterClrMapping/>
  </p:clrMapOvr>
  <p:transition spd="slow" advClick="0" advTm="2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Rockwell-Bold"/>
                <a:ea typeface="Calibri"/>
                <a:cs typeface="Rockwell-Bold"/>
              </a:rPr>
              <a:t>Diabetes Support Group</a:t>
            </a:r>
            <a:endParaRPr lang="en-US" dirty="0"/>
          </a:p>
        </p:txBody>
      </p:sp>
      <p:sp>
        <p:nvSpPr>
          <p:cNvPr id="3" name="Content Placeholder 2"/>
          <p:cNvSpPr>
            <a:spLocks noGrp="1"/>
          </p:cNvSpPr>
          <p:nvPr>
            <p:ph idx="1"/>
          </p:nvPr>
        </p:nvSpPr>
        <p:spPr/>
        <p:txBody>
          <a:bodyPr/>
          <a:lstStyle/>
          <a:p>
            <a:pPr marL="0" marR="0">
              <a:lnSpc>
                <a:spcPct val="115000"/>
              </a:lnSpc>
              <a:spcBef>
                <a:spcPts val="0"/>
              </a:spcBef>
              <a:spcAft>
                <a:spcPts val="0"/>
              </a:spcAft>
              <a:buNone/>
            </a:pPr>
            <a:r>
              <a:rPr lang="en-US" dirty="0" smtClean="0">
                <a:latin typeface="Rockwell"/>
                <a:ea typeface="Calibri"/>
                <a:cs typeface="Rockwell"/>
              </a:rPr>
              <a:t>Starting 11/29/12</a:t>
            </a:r>
            <a:endParaRPr lang="en-US" dirty="0" smtClean="0">
              <a:latin typeface="Calibri"/>
              <a:ea typeface="Calibri"/>
              <a:cs typeface="Times New Roman"/>
            </a:endParaRPr>
          </a:p>
          <a:p>
            <a:pPr marL="0" marR="0">
              <a:lnSpc>
                <a:spcPct val="115000"/>
              </a:lnSpc>
              <a:spcBef>
                <a:spcPts val="0"/>
              </a:spcBef>
              <a:spcAft>
                <a:spcPts val="0"/>
              </a:spcAft>
              <a:buNone/>
            </a:pPr>
            <a:r>
              <a:rPr lang="en-US" dirty="0" smtClean="0">
                <a:latin typeface="Rockwell"/>
                <a:ea typeface="Calibri"/>
                <a:cs typeface="Rockwell"/>
              </a:rPr>
              <a:t>Meets every Thursday</a:t>
            </a:r>
            <a:endParaRPr lang="en-US" dirty="0" smtClean="0">
              <a:latin typeface="Calibri"/>
              <a:ea typeface="Calibri"/>
              <a:cs typeface="Times New Roman"/>
            </a:endParaRPr>
          </a:p>
          <a:p>
            <a:pPr marL="0" marR="0">
              <a:lnSpc>
                <a:spcPct val="115000"/>
              </a:lnSpc>
              <a:spcBef>
                <a:spcPts val="0"/>
              </a:spcBef>
              <a:spcAft>
                <a:spcPts val="1000"/>
              </a:spcAft>
              <a:buNone/>
            </a:pPr>
            <a:r>
              <a:rPr lang="en-US" dirty="0" smtClean="0">
                <a:latin typeface="Rockwell"/>
                <a:ea typeface="Calibri"/>
                <a:cs typeface="Rockwell"/>
              </a:rPr>
              <a:t>1:30—2:30 pm</a:t>
            </a:r>
          </a:p>
          <a:p>
            <a:pPr marL="0" marR="0">
              <a:lnSpc>
                <a:spcPct val="115000"/>
              </a:lnSpc>
              <a:spcBef>
                <a:spcPts val="0"/>
              </a:spcBef>
              <a:spcAft>
                <a:spcPts val="1000"/>
              </a:spcAft>
              <a:buNone/>
            </a:pPr>
            <a:endParaRPr lang="en-US" dirty="0" smtClean="0">
              <a:latin typeface="Rockwell"/>
              <a:ea typeface="Calibri"/>
              <a:cs typeface="Times New Roman"/>
            </a:endParaRPr>
          </a:p>
          <a:p>
            <a:pPr marL="0">
              <a:lnSpc>
                <a:spcPct val="115000"/>
              </a:lnSpc>
              <a:spcBef>
                <a:spcPts val="0"/>
              </a:spcBef>
              <a:spcAft>
                <a:spcPts val="1000"/>
              </a:spcAft>
              <a:buNone/>
            </a:pPr>
            <a:endParaRPr lang="en-US" dirty="0" smtClean="0">
              <a:latin typeface="Rockwell"/>
            </a:endParaRPr>
          </a:p>
          <a:p>
            <a:pPr marL="0">
              <a:lnSpc>
                <a:spcPct val="115000"/>
              </a:lnSpc>
              <a:spcBef>
                <a:spcPts val="0"/>
              </a:spcBef>
              <a:spcAft>
                <a:spcPts val="1000"/>
              </a:spcAft>
              <a:buNone/>
            </a:pPr>
            <a:endParaRPr lang="en-US" dirty="0" smtClean="0">
              <a:latin typeface="Rockwell"/>
            </a:endParaRPr>
          </a:p>
          <a:p>
            <a:pPr marL="0">
              <a:lnSpc>
                <a:spcPct val="115000"/>
              </a:lnSpc>
              <a:spcBef>
                <a:spcPts val="0"/>
              </a:spcBef>
              <a:spcAft>
                <a:spcPts val="1000"/>
              </a:spcAft>
              <a:buNone/>
            </a:pPr>
            <a:r>
              <a:rPr lang="en-US" dirty="0" smtClean="0">
                <a:latin typeface="Rockwell"/>
              </a:rPr>
              <a:t>Located at Drop-In Center 265-9588</a:t>
            </a:r>
            <a:endParaRPr lang="en-US" dirty="0" smtClean="0"/>
          </a:p>
          <a:p>
            <a:pPr marL="0" marR="0">
              <a:lnSpc>
                <a:spcPct val="115000"/>
              </a:lnSpc>
              <a:spcBef>
                <a:spcPts val="0"/>
              </a:spcBef>
              <a:spcAft>
                <a:spcPts val="1000"/>
              </a:spcAft>
              <a:buNone/>
            </a:pPr>
            <a:endParaRPr lang="en-US" dirty="0" smtClean="0">
              <a:latin typeface="Calibri"/>
              <a:ea typeface="Calibri"/>
              <a:cs typeface="Times New Roman"/>
            </a:endParaRPr>
          </a:p>
        </p:txBody>
      </p:sp>
      <p:pic>
        <p:nvPicPr>
          <p:cNvPr id="4" name="Picture 3" descr="diabetes_2.gif"/>
          <p:cNvPicPr>
            <a:picLocks noChangeAspect="1"/>
          </p:cNvPicPr>
          <p:nvPr/>
        </p:nvPicPr>
        <p:blipFill>
          <a:blip r:embed="rId2" cstate="print"/>
          <a:stretch>
            <a:fillRect/>
          </a:stretch>
        </p:blipFill>
        <p:spPr>
          <a:xfrm>
            <a:off x="5486400" y="1981200"/>
            <a:ext cx="3419475" cy="3489690"/>
          </a:xfrm>
          <a:prstGeom prst="rect">
            <a:avLst/>
          </a:prstGeom>
        </p:spPr>
      </p:pic>
    </p:spTree>
  </p:cSld>
  <p:clrMapOvr>
    <a:masterClrMapping/>
  </p:clrMapOvr>
  <p:transition spd="slow" advClick="0" advTm="2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2667000" y="152400"/>
            <a:ext cx="6324600" cy="4648200"/>
          </a:xfrm>
        </p:spPr>
        <p:txBody>
          <a:bodyPr/>
          <a:lstStyle/>
          <a:p>
            <a:pPr>
              <a:defRPr/>
            </a:pPr>
            <a:r>
              <a:rPr lang="en-US" sz="4400" b="1" dirty="0" smtClean="0">
                <a:solidFill>
                  <a:srgbClr val="F9FDFC"/>
                </a:solidFill>
                <a:effectLst>
                  <a:outerShdw blurRad="38100" dist="38100" dir="2700000" algn="tl">
                    <a:srgbClr val="000000">
                      <a:alpha val="43137"/>
                    </a:srgbClr>
                  </a:outerShdw>
                </a:effectLst>
              </a:rPr>
              <a:t>LENAWEE </a:t>
            </a:r>
            <a:br>
              <a:rPr lang="en-US" sz="4400" b="1" dirty="0" smtClean="0">
                <a:solidFill>
                  <a:srgbClr val="F9FDFC"/>
                </a:solidFill>
                <a:effectLst>
                  <a:outerShdw blurRad="38100" dist="38100" dir="2700000" algn="tl">
                    <a:srgbClr val="000000">
                      <a:alpha val="43137"/>
                    </a:srgbClr>
                  </a:outerShdw>
                </a:effectLst>
              </a:rPr>
            </a:br>
            <a:r>
              <a:rPr lang="en-US" sz="4400" b="1" dirty="0" smtClean="0">
                <a:solidFill>
                  <a:srgbClr val="F9FDFC"/>
                </a:solidFill>
                <a:effectLst>
                  <a:outerShdw blurRad="38100" dist="38100" dir="2700000" algn="tl">
                    <a:srgbClr val="000000">
                      <a:alpha val="43137"/>
                    </a:srgbClr>
                  </a:outerShdw>
                </a:effectLst>
              </a:rPr>
              <a:t>COMMUNITY MENTAL HEALTH AUTHORITY</a:t>
            </a:r>
            <a:br>
              <a:rPr lang="en-US" sz="4400" b="1" dirty="0" smtClean="0">
                <a:solidFill>
                  <a:srgbClr val="F9FDFC"/>
                </a:solidFill>
                <a:effectLst>
                  <a:outerShdw blurRad="38100" dist="38100" dir="2700000" algn="tl">
                    <a:srgbClr val="000000">
                      <a:alpha val="43137"/>
                    </a:srgbClr>
                  </a:outerShdw>
                </a:effectLst>
              </a:rPr>
            </a:br>
            <a:r>
              <a:rPr lang="en-US" sz="4800" b="1" dirty="0" smtClean="0">
                <a:solidFill>
                  <a:srgbClr val="F9FDFC"/>
                </a:solidFill>
                <a:effectLst>
                  <a:outerShdw blurRad="38100" dist="38100" dir="2700000" algn="tl">
                    <a:srgbClr val="000000">
                      <a:alpha val="43137"/>
                    </a:srgbClr>
                  </a:outerShdw>
                </a:effectLst>
              </a:rPr>
              <a:t/>
            </a:r>
            <a:br>
              <a:rPr lang="en-US" sz="4800" b="1" dirty="0" smtClean="0">
                <a:solidFill>
                  <a:srgbClr val="F9FDFC"/>
                </a:solidFill>
                <a:effectLst>
                  <a:outerShdw blurRad="38100" dist="38100" dir="2700000" algn="tl">
                    <a:srgbClr val="000000">
                      <a:alpha val="43137"/>
                    </a:srgbClr>
                  </a:outerShdw>
                </a:effectLst>
              </a:rPr>
            </a:br>
            <a:r>
              <a:rPr lang="en-US" sz="4400" b="1" dirty="0" smtClean="0">
                <a:solidFill>
                  <a:srgbClr val="F9FDFC"/>
                </a:solidFill>
                <a:effectLst>
                  <a:outerShdw blurRad="38100" dist="38100" dir="2700000" algn="tl">
                    <a:srgbClr val="000000">
                      <a:alpha val="43137"/>
                    </a:srgbClr>
                  </a:outerShdw>
                </a:effectLst>
              </a:rPr>
              <a:t>ANNUAL REPORT</a:t>
            </a:r>
            <a:br>
              <a:rPr lang="en-US" sz="4400" b="1" dirty="0" smtClean="0">
                <a:solidFill>
                  <a:srgbClr val="F9FDFC"/>
                </a:solidFill>
                <a:effectLst>
                  <a:outerShdw blurRad="38100" dist="38100" dir="2700000" algn="tl">
                    <a:srgbClr val="000000">
                      <a:alpha val="43137"/>
                    </a:srgbClr>
                  </a:outerShdw>
                </a:effectLst>
              </a:rPr>
            </a:br>
            <a:r>
              <a:rPr lang="en-US" sz="4400" b="1" dirty="0" smtClean="0">
                <a:solidFill>
                  <a:srgbClr val="F9FDFC"/>
                </a:solidFill>
                <a:effectLst>
                  <a:outerShdw blurRad="38100" dist="38100" dir="2700000" algn="tl">
                    <a:srgbClr val="000000">
                      <a:alpha val="43137"/>
                    </a:srgbClr>
                  </a:outerShdw>
                </a:effectLst>
              </a:rPr>
              <a:t>2011</a:t>
            </a:r>
            <a:endParaRPr lang="en-US" sz="4400" b="1" dirty="0">
              <a:solidFill>
                <a:srgbClr val="F9FDFC"/>
              </a:solidFill>
              <a:effectLst>
                <a:outerShdw blurRad="38100" dist="38100" dir="2700000" algn="tl">
                  <a:srgbClr val="000000">
                    <a:alpha val="43137"/>
                  </a:srgbClr>
                </a:outerShdw>
              </a:effectLst>
            </a:endParaRPr>
          </a:p>
        </p:txBody>
      </p:sp>
      <p:sp>
        <p:nvSpPr>
          <p:cNvPr id="45058" name="TextBox 2"/>
          <p:cNvSpPr txBox="1">
            <a:spLocks noChangeArrowheads="1"/>
          </p:cNvSpPr>
          <p:nvPr/>
        </p:nvSpPr>
        <p:spPr bwMode="auto">
          <a:xfrm>
            <a:off x="3352800" y="5457825"/>
            <a:ext cx="4699000" cy="461665"/>
          </a:xfrm>
          <a:prstGeom prst="rect">
            <a:avLst/>
          </a:prstGeom>
          <a:solidFill>
            <a:srgbClr val="0099FF"/>
          </a:solidFill>
          <a:ln w="9525">
            <a:noFill/>
            <a:miter lim="800000"/>
            <a:headEnd/>
            <a:tailEnd/>
          </a:ln>
        </p:spPr>
        <p:txBody>
          <a:bodyPr>
            <a:spAutoFit/>
          </a:bodyPr>
          <a:lstStyle/>
          <a:p>
            <a:pPr algn="ctr"/>
            <a:r>
              <a:rPr lang="en-US" sz="2400" b="1" dirty="0" smtClean="0">
                <a:solidFill>
                  <a:srgbClr val="F9FDFC"/>
                </a:solidFill>
                <a:latin typeface="Perpetua" pitchFamily="18" charset="0"/>
              </a:rPr>
              <a:t>Ask customer service for a copy</a:t>
            </a:r>
            <a:endParaRPr lang="en-US" sz="2400" b="1" dirty="0">
              <a:solidFill>
                <a:srgbClr val="F9FDFC"/>
              </a:solidFill>
              <a:latin typeface="Perpetua" pitchFamily="18" charset="0"/>
            </a:endParaRPr>
          </a:p>
        </p:txBody>
      </p:sp>
      <p:sp>
        <p:nvSpPr>
          <p:cNvPr id="9" name="Text Box 3"/>
          <p:cNvSpPr txBox="1"/>
          <p:nvPr/>
        </p:nvSpPr>
        <p:spPr>
          <a:xfrm>
            <a:off x="203200" y="152400"/>
            <a:ext cx="2295525" cy="6096000"/>
          </a:xfrm>
          <a:prstGeom prst="rect">
            <a:avLst/>
          </a:prstGeom>
          <a:solidFill>
            <a:srgbClr val="0099FF"/>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0000"/>
              </a:lnSpc>
              <a:spcBef>
                <a:spcPts val="0"/>
              </a:spcBef>
              <a:spcAft>
                <a:spcPts val="900"/>
              </a:spcAft>
              <a:defRPr/>
            </a:pPr>
            <a:endParaRPr lang="en-US"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b="1" dirty="0">
                <a:solidFill>
                  <a:srgbClr val="F9FDFC"/>
                </a:solidFill>
                <a:latin typeface="Perpetua" pitchFamily="18" charset="0"/>
                <a:ea typeface="Tw Cen MT"/>
                <a:cs typeface="Times New Roman"/>
              </a:rPr>
              <a:t>Board of Directors</a:t>
            </a: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Judy Ackley – Chairperson</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Deb Bills – Vice Chair</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Scott Clites – Secretary</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Mark Jackson</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Howard Keller</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Emily Martinez</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Grace Miley</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Nate Smith</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Comm. Cletus Smith</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Jim Van Doren</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Comm. Don Welch</a:t>
            </a:r>
            <a:endParaRPr lang="en-US" sz="2400" b="1" dirty="0">
              <a:solidFill>
                <a:srgbClr val="F9FDFC"/>
              </a:solidFill>
              <a:latin typeface="Perpetua" pitchFamily="18" charset="0"/>
              <a:ea typeface="Tw Cen MT"/>
              <a:cs typeface="Times New Roman"/>
            </a:endParaRPr>
          </a:p>
          <a:p>
            <a:pPr algn="ctr">
              <a:lnSpc>
                <a:spcPct val="110000"/>
              </a:lnSpc>
              <a:spcBef>
                <a:spcPts val="0"/>
              </a:spcBef>
              <a:spcAft>
                <a:spcPts val="900"/>
              </a:spcAft>
              <a:defRPr/>
            </a:pPr>
            <a:r>
              <a:rPr lang="en-US" sz="1600" b="1" dirty="0">
                <a:solidFill>
                  <a:srgbClr val="F9FDFC"/>
                </a:solidFill>
                <a:latin typeface="Perpetua" pitchFamily="18" charset="0"/>
                <a:ea typeface="Tw Cen MT"/>
                <a:cs typeface="Times New Roman"/>
              </a:rPr>
              <a:t>Bob Wilson</a:t>
            </a:r>
            <a:endParaRPr lang="en-US" sz="1600" b="1" dirty="0">
              <a:latin typeface="Perpetua" pitchFamily="18" charset="0"/>
              <a:ea typeface="Tw Cen MT"/>
              <a:cs typeface="Times New Roman"/>
            </a:endParaRPr>
          </a:p>
          <a:p>
            <a:pPr algn="ctr">
              <a:lnSpc>
                <a:spcPct val="200000"/>
              </a:lnSpc>
              <a:spcBef>
                <a:spcPts val="0"/>
              </a:spcBef>
              <a:spcAft>
                <a:spcPts val="900"/>
              </a:spcAft>
              <a:defRPr/>
            </a:pPr>
            <a:r>
              <a:rPr lang="en-US" sz="1150" dirty="0">
                <a:latin typeface="Trebuchet MS"/>
                <a:ea typeface="Tw Cen MT"/>
                <a:cs typeface="Times New Roman"/>
              </a:rPr>
              <a:t> </a:t>
            </a:r>
            <a:endParaRPr lang="en-US" sz="1150" dirty="0">
              <a:ea typeface="Tw Cen MT"/>
              <a:cs typeface="Times New Roman"/>
            </a:endParaRPr>
          </a:p>
        </p:txBody>
      </p:sp>
    </p:spTree>
  </p:cSld>
  <p:clrMapOvr>
    <a:masterClrMapping/>
  </p:clrMapOvr>
  <p:transition spd="slow" advClick="0"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5400" b="1" dirty="0" smtClean="0">
                <a:ea typeface="ＭＳ Ｐゴシック"/>
                <a:cs typeface="ＭＳ Ｐゴシック"/>
              </a:rPr>
              <a:t>ACCREDITATION</a:t>
            </a:r>
          </a:p>
        </p:txBody>
      </p:sp>
      <p:sp>
        <p:nvSpPr>
          <p:cNvPr id="315395" name="Rectangle 3"/>
          <p:cNvSpPr>
            <a:spLocks noGrp="1" noChangeArrowheads="1"/>
          </p:cNvSpPr>
          <p:nvPr>
            <p:ph idx="1"/>
          </p:nvPr>
        </p:nvSpPr>
        <p:spPr>
          <a:xfrm>
            <a:off x="1069975" y="2251075"/>
            <a:ext cx="8001000" cy="4343400"/>
          </a:xfrm>
        </p:spPr>
        <p:txBody>
          <a:bodyPr anchor="ctr"/>
          <a:lstStyle/>
          <a:p>
            <a:pPr eaLnBrk="1" hangingPunct="1">
              <a:buFontTx/>
              <a:buNone/>
              <a:defRPr/>
            </a:pPr>
            <a:r>
              <a:rPr lang="en-US" sz="2800" b="1" dirty="0" smtClean="0"/>
              <a:t>LCMHA is accredited by The Joint Commission of Healthcare Organizations</a:t>
            </a:r>
          </a:p>
          <a:p>
            <a:pPr eaLnBrk="1" hangingPunct="1">
              <a:buFontTx/>
              <a:buNone/>
              <a:defRPr/>
            </a:pPr>
            <a:endParaRPr lang="en-US" sz="2800" b="1" dirty="0" smtClean="0"/>
          </a:p>
          <a:p>
            <a:pPr eaLnBrk="1" hangingPunct="1">
              <a:buFontTx/>
              <a:buNone/>
              <a:defRPr/>
            </a:pPr>
            <a:r>
              <a:rPr lang="en-US" sz="2800" b="1" dirty="0" smtClean="0"/>
              <a:t>If someone </a:t>
            </a:r>
            <a:r>
              <a:rPr lang="en-US" sz="2800" b="1" dirty="0"/>
              <a:t>you know has an issue </a:t>
            </a:r>
            <a:r>
              <a:rPr lang="en-US" sz="2800" b="1" dirty="0" smtClean="0"/>
              <a:t>with their </a:t>
            </a:r>
            <a:r>
              <a:rPr lang="en-US" sz="2800" b="1" dirty="0"/>
              <a:t>services or feels unsafe:</a:t>
            </a:r>
          </a:p>
          <a:p>
            <a:pPr eaLnBrk="1" hangingPunct="1">
              <a:buFontTx/>
              <a:buNone/>
              <a:defRPr/>
            </a:pPr>
            <a:endParaRPr lang="en-US" sz="2800" b="1" dirty="0"/>
          </a:p>
          <a:p>
            <a:pPr algn="ctr" eaLnBrk="1" hangingPunct="1">
              <a:buFontTx/>
              <a:buNone/>
              <a:defRPr/>
            </a:pPr>
            <a:r>
              <a:rPr lang="en-US" sz="2800" b="1" dirty="0"/>
              <a:t>Contact Customer Services </a:t>
            </a:r>
            <a:endParaRPr lang="en-US" sz="2800" b="1" dirty="0" smtClean="0"/>
          </a:p>
          <a:p>
            <a:pPr algn="ctr" eaLnBrk="1" hangingPunct="1">
              <a:buFontTx/>
              <a:buNone/>
              <a:defRPr/>
            </a:pPr>
            <a:r>
              <a:rPr lang="en-US" sz="2800" b="1" dirty="0" smtClean="0"/>
              <a:t>263.8905</a:t>
            </a:r>
          </a:p>
          <a:p>
            <a:pPr marL="0" indent="0" eaLnBrk="1" hangingPunct="1">
              <a:buFontTx/>
              <a:buNone/>
              <a:defRPr/>
            </a:pPr>
            <a:endParaRPr lang="en-US" dirty="0"/>
          </a:p>
          <a:p>
            <a:pPr eaLnBrk="1" hangingPunct="1">
              <a:defRPr/>
            </a:pPr>
            <a:endParaRPr lang="en-US" dirty="0"/>
          </a:p>
        </p:txBody>
      </p:sp>
      <p:pic>
        <p:nvPicPr>
          <p:cNvPr id="21507" name="Picture 4"/>
          <p:cNvPicPr>
            <a:picLocks noChangeAspect="1" noChangeArrowheads="1"/>
          </p:cNvPicPr>
          <p:nvPr/>
        </p:nvPicPr>
        <p:blipFill>
          <a:blip r:embed="rId2" cstate="print"/>
          <a:srcRect/>
          <a:stretch>
            <a:fillRect/>
          </a:stretch>
        </p:blipFill>
        <p:spPr bwMode="auto">
          <a:xfrm>
            <a:off x="7772400" y="1295400"/>
            <a:ext cx="955675" cy="955675"/>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Title 1"/>
          <p:cNvSpPr>
            <a:spLocks noGrp="1"/>
          </p:cNvSpPr>
          <p:nvPr>
            <p:ph type="title"/>
          </p:nvPr>
        </p:nvSpPr>
        <p:spPr>
          <a:xfrm>
            <a:off x="279400" y="228600"/>
            <a:ext cx="8839200" cy="1295400"/>
          </a:xfrm>
        </p:spPr>
        <p:txBody>
          <a:bodyPr/>
          <a:lstStyle/>
          <a:p>
            <a:pPr eaLnBrk="1" hangingPunct="1"/>
            <a:r>
              <a:rPr lang="en-US" sz="5400" b="1" u="sng" smtClean="0">
                <a:ea typeface="ＭＳ Ｐゴシック"/>
                <a:cs typeface="ＭＳ Ｐゴシック"/>
              </a:rPr>
              <a:t>www.lcmha.org</a:t>
            </a:r>
            <a:r>
              <a:rPr lang="en-US" u="sng" smtClean="0">
                <a:ea typeface="ＭＳ Ｐゴシック"/>
                <a:cs typeface="ＭＳ Ｐゴシック"/>
              </a:rPr>
              <a:t/>
            </a:r>
            <a:br>
              <a:rPr lang="en-US" u="sng" smtClean="0">
                <a:ea typeface="ＭＳ Ｐゴシック"/>
                <a:cs typeface="ＭＳ Ｐゴシック"/>
              </a:rPr>
            </a:br>
            <a:endParaRPr lang="en-US" smtClean="0">
              <a:ea typeface="ＭＳ Ｐゴシック"/>
              <a:cs typeface="ＭＳ Ｐゴシック"/>
            </a:endParaRPr>
          </a:p>
        </p:txBody>
      </p:sp>
      <p:sp>
        <p:nvSpPr>
          <p:cNvPr id="353283" name="Rectangle 3"/>
          <p:cNvSpPr>
            <a:spLocks noGrp="1" noChangeArrowheads="1"/>
          </p:cNvSpPr>
          <p:nvPr>
            <p:ph idx="1"/>
          </p:nvPr>
        </p:nvSpPr>
        <p:spPr>
          <a:xfrm>
            <a:off x="990600" y="1600200"/>
            <a:ext cx="8001000" cy="4572000"/>
          </a:xfrm>
        </p:spPr>
        <p:txBody>
          <a:bodyPr/>
          <a:lstStyle/>
          <a:p>
            <a:pPr algn="ctr" eaLnBrk="1" hangingPunct="1">
              <a:lnSpc>
                <a:spcPct val="150000"/>
              </a:lnSpc>
              <a:buFontTx/>
              <a:buNone/>
            </a:pPr>
            <a:r>
              <a:rPr lang="en-US" sz="4400" b="1" dirty="0" smtClean="0">
                <a:ea typeface="ＭＳ Ｐゴシック"/>
                <a:cs typeface="ＭＳ Ｐゴシック"/>
              </a:rPr>
              <a:t>All the information contained in this presentation is available from Customer Services or our website www.lcmha.org</a:t>
            </a:r>
            <a:endParaRPr lang="en-US" sz="4400" b="1" u="sng" dirty="0" smtClean="0">
              <a:ea typeface="ＭＳ Ｐゴシック"/>
              <a:cs typeface="ＭＳ Ｐゴシック"/>
            </a:endParaRPr>
          </a:p>
        </p:txBody>
      </p:sp>
    </p:spTree>
  </p:cSld>
  <p:clrMapOvr>
    <a:masterClrMapping/>
  </p:clrMapOvr>
  <p:transition spd="slow" advClick="0"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fill="hold" grpId="0" nodeType="with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 calcmode="lin" valueType="num">
                                      <p:cBhvr>
                                        <p:cTn id="7" dur="15000" fill="hold"/>
                                        <p:tgtEl>
                                          <p:spTgt spid="353283">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53283">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e-are-all-different-in-the-woed-inspirational-quotes.jpg"/>
          <p:cNvPicPr>
            <a:picLocks noGrp="1" noChangeAspect="1"/>
          </p:cNvPicPr>
          <p:nvPr>
            <p:ph idx="1"/>
          </p:nvPr>
        </p:nvPicPr>
        <p:blipFill>
          <a:blip r:embed="rId2" cstate="print"/>
          <a:stretch>
            <a:fillRect/>
          </a:stretch>
        </p:blipFill>
        <p:spPr>
          <a:xfrm>
            <a:off x="1600200" y="1201738"/>
            <a:ext cx="6781800" cy="5368924"/>
          </a:xfrm>
        </p:spPr>
      </p:pic>
    </p:spTree>
  </p:cSld>
  <p:clrMapOvr>
    <a:masterClrMapping/>
  </p:clrMapOvr>
  <p:transition spd="slow" advClick="0" advTm="2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73950_10151015496307659_582072597_n.jpg"/>
          <p:cNvPicPr>
            <a:picLocks noGrp="1" noChangeAspect="1"/>
          </p:cNvPicPr>
          <p:nvPr>
            <p:ph idx="1"/>
          </p:nvPr>
        </p:nvPicPr>
        <p:blipFill>
          <a:blip r:embed="rId2" cstate="print"/>
          <a:stretch>
            <a:fillRect/>
          </a:stretch>
        </p:blipFill>
        <p:spPr>
          <a:xfrm>
            <a:off x="304800" y="1447800"/>
            <a:ext cx="8605592" cy="5136876"/>
          </a:xfrm>
        </p:spPr>
      </p:pic>
    </p:spTree>
  </p:cSld>
  <p:clrMapOvr>
    <a:masterClrMapping/>
  </p:clrMapOvr>
  <p:transition spd="slow" advClick="0" advTm="2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Designed By:</a:t>
            </a:r>
            <a:endParaRPr lang="en-US" dirty="0"/>
          </a:p>
        </p:txBody>
      </p:sp>
      <p:sp>
        <p:nvSpPr>
          <p:cNvPr id="3" name="Content Placeholder 2"/>
          <p:cNvSpPr>
            <a:spLocks noGrp="1"/>
          </p:cNvSpPr>
          <p:nvPr>
            <p:ph idx="1"/>
          </p:nvPr>
        </p:nvSpPr>
        <p:spPr>
          <a:xfrm>
            <a:off x="990600" y="3276600"/>
            <a:ext cx="8001000" cy="1219200"/>
          </a:xfrm>
        </p:spPr>
        <p:txBody>
          <a:bodyPr/>
          <a:lstStyle/>
          <a:p>
            <a:pPr algn="ctr">
              <a:buNone/>
            </a:pPr>
            <a:r>
              <a:rPr lang="en-US" dirty="0" smtClean="0"/>
              <a:t>Tony “</a:t>
            </a:r>
            <a:r>
              <a:rPr lang="en-US" dirty="0" err="1" smtClean="0"/>
              <a:t>dudeonwheels</a:t>
            </a:r>
            <a:r>
              <a:rPr lang="en-US" dirty="0" smtClean="0"/>
              <a:t>” Louden</a:t>
            </a:r>
          </a:p>
          <a:p>
            <a:pPr algn="ctr">
              <a:buNone/>
            </a:pPr>
            <a:endParaRPr lang="en-US" dirty="0" smtClean="0"/>
          </a:p>
          <a:p>
            <a:pPr algn="ctr">
              <a:buNone/>
            </a:pPr>
            <a:endParaRPr lang="en-US" dirty="0" smtClean="0"/>
          </a:p>
          <a:p>
            <a:pPr algn="ctr">
              <a:buNone/>
            </a:pPr>
            <a:r>
              <a:rPr lang="en-US" dirty="0" smtClean="0"/>
              <a:t>DON’T LET YOUR DISABILITY</a:t>
            </a:r>
          </a:p>
          <a:p>
            <a:pPr algn="ctr">
              <a:buNone/>
            </a:pPr>
            <a:r>
              <a:rPr lang="en-US" dirty="0" smtClean="0"/>
              <a:t>DEFINE WHO YOU ARE</a:t>
            </a:r>
          </a:p>
          <a:p>
            <a:pPr algn="ctr">
              <a:buNone/>
            </a:pPr>
            <a:endParaRPr lang="en-US" dirty="0"/>
          </a:p>
        </p:txBody>
      </p:sp>
      <p:pic>
        <p:nvPicPr>
          <p:cNvPr id="5" name="Picture 4" descr="logo.png"/>
          <p:cNvPicPr>
            <a:picLocks noChangeAspect="1"/>
          </p:cNvPicPr>
          <p:nvPr/>
        </p:nvPicPr>
        <p:blipFill>
          <a:blip r:embed="rId2" cstate="print"/>
          <a:stretch>
            <a:fillRect/>
          </a:stretch>
        </p:blipFill>
        <p:spPr>
          <a:xfrm>
            <a:off x="990600" y="2438400"/>
            <a:ext cx="8153400" cy="2133600"/>
          </a:xfrm>
          <a:prstGeom prst="rect">
            <a:avLst/>
          </a:prstGeom>
        </p:spPr>
      </p:pic>
      <p:sp>
        <p:nvSpPr>
          <p:cNvPr id="6" name="TextBox 5"/>
          <p:cNvSpPr txBox="1"/>
          <p:nvPr/>
        </p:nvSpPr>
        <p:spPr>
          <a:xfrm>
            <a:off x="3048000" y="2590800"/>
            <a:ext cx="5562600" cy="2000548"/>
          </a:xfrm>
          <a:prstGeom prst="rect">
            <a:avLst/>
          </a:prstGeom>
          <a:noFill/>
        </p:spPr>
        <p:txBody>
          <a:bodyPr wrap="square" rtlCol="0">
            <a:spAutoFit/>
          </a:bodyPr>
          <a:lstStyle/>
          <a:p>
            <a:pPr algn="ctr"/>
            <a:endParaRPr lang="en-US" dirty="0" smtClean="0"/>
          </a:p>
          <a:p>
            <a:pPr algn="ctr"/>
            <a:r>
              <a:rPr lang="en-US" sz="3200" dirty="0" smtClean="0"/>
              <a:t>Monitor Updated by:</a:t>
            </a:r>
          </a:p>
          <a:p>
            <a:pPr algn="ctr"/>
            <a:r>
              <a:rPr lang="en-US" dirty="0" smtClean="0"/>
              <a:t>Tony </a:t>
            </a:r>
            <a:r>
              <a:rPr lang="en-US" dirty="0" err="1" smtClean="0"/>
              <a:t>Louden</a:t>
            </a:r>
            <a:r>
              <a:rPr lang="en-US" dirty="0" smtClean="0"/>
              <a:t> A.K.A.</a:t>
            </a:r>
          </a:p>
          <a:p>
            <a:pPr algn="ctr"/>
            <a:r>
              <a:rPr lang="en-US" sz="3200" dirty="0" err="1" smtClean="0"/>
              <a:t>Dudeonwheels</a:t>
            </a:r>
            <a:endParaRPr lang="en-US" sz="3200" dirty="0" smtClean="0"/>
          </a:p>
          <a:p>
            <a:pPr algn="ctr"/>
            <a:endParaRPr lang="en-US" dirty="0"/>
          </a:p>
        </p:txBody>
      </p:sp>
      <p:sp>
        <p:nvSpPr>
          <p:cNvPr id="7" name="TextBox 6"/>
          <p:cNvSpPr txBox="1"/>
          <p:nvPr/>
        </p:nvSpPr>
        <p:spPr>
          <a:xfrm>
            <a:off x="990600" y="1524000"/>
            <a:ext cx="7848600" cy="400110"/>
          </a:xfrm>
          <a:prstGeom prst="rect">
            <a:avLst/>
          </a:prstGeom>
          <a:noFill/>
        </p:spPr>
        <p:txBody>
          <a:bodyPr wrap="square" rtlCol="0">
            <a:spAutoFit/>
          </a:bodyPr>
          <a:lstStyle/>
          <a:p>
            <a:pPr algn="ctr"/>
            <a:r>
              <a:rPr lang="en-US" dirty="0" smtClean="0"/>
              <a:t>Monitor Created by – Karen Rawlings</a:t>
            </a:r>
            <a:endParaRPr lang="en-US" dirty="0"/>
          </a:p>
        </p:txBody>
      </p:sp>
    </p:spTree>
  </p:cSld>
  <p:clrMapOvr>
    <a:masterClrMapping/>
  </p:clrMapOvr>
  <p:transition spd="slow" advClick="0"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nspirational-quotes-3.jpg"/>
          <p:cNvPicPr>
            <a:picLocks noGrp="1" noChangeAspect="1"/>
          </p:cNvPicPr>
          <p:nvPr>
            <p:ph idx="1"/>
          </p:nvPr>
        </p:nvPicPr>
        <p:blipFill>
          <a:blip r:embed="rId2" cstate="print"/>
          <a:stretch>
            <a:fillRect/>
          </a:stretch>
        </p:blipFill>
        <p:spPr>
          <a:xfrm>
            <a:off x="1771381" y="1741867"/>
            <a:ext cx="6439437" cy="4288665"/>
          </a:xfrm>
        </p:spPr>
      </p:pic>
    </p:spTree>
  </p:cSld>
  <p:clrMapOvr>
    <a:masterClrMapping/>
  </p:clrMapOvr>
  <p:transition spd="slow" advClick="0" advTm="2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z="5400" b="1" smtClean="0">
                <a:ea typeface="ＭＳ Ｐゴシック"/>
                <a:cs typeface="ＭＳ Ｐゴシック"/>
              </a:rPr>
              <a:t>YOUR RIGHTS</a:t>
            </a:r>
          </a:p>
        </p:txBody>
      </p:sp>
      <p:sp>
        <p:nvSpPr>
          <p:cNvPr id="22530" name="Content Placeholder 2"/>
          <p:cNvSpPr>
            <a:spLocks noGrp="1"/>
          </p:cNvSpPr>
          <p:nvPr>
            <p:ph idx="1"/>
          </p:nvPr>
        </p:nvSpPr>
        <p:spPr>
          <a:xfrm>
            <a:off x="990600" y="1295400"/>
            <a:ext cx="8001000" cy="5181600"/>
          </a:xfrm>
        </p:spPr>
        <p:txBody>
          <a:bodyPr/>
          <a:lstStyle/>
          <a:p>
            <a:pPr marL="0" indent="0" algn="ctr" eaLnBrk="1" hangingPunct="1">
              <a:buFontTx/>
              <a:buNone/>
            </a:pPr>
            <a:r>
              <a:rPr lang="en-US" b="1" dirty="0" smtClean="0">
                <a:ea typeface="ＭＳ Ｐゴシック"/>
                <a:cs typeface="ＭＳ Ｐゴシック"/>
              </a:rPr>
              <a:t>All consumers of Lenawee Community Mental Health will be treated fairly and with dignity and respect.</a:t>
            </a:r>
          </a:p>
          <a:p>
            <a:pPr marL="0" indent="0" algn="ctr" eaLnBrk="1" hangingPunct="1">
              <a:buFontTx/>
              <a:buNone/>
            </a:pPr>
            <a:endParaRPr lang="en-US" b="1" dirty="0" smtClean="0">
              <a:ea typeface="ＭＳ Ｐゴシック"/>
              <a:cs typeface="ＭＳ Ｐゴシック"/>
            </a:endParaRPr>
          </a:p>
          <a:p>
            <a:pPr marL="0" indent="0" eaLnBrk="1" hangingPunct="1">
              <a:buFontTx/>
              <a:buNone/>
            </a:pPr>
            <a:r>
              <a:rPr lang="en-US" b="1" dirty="0" smtClean="0">
                <a:ea typeface="ＭＳ Ｐゴシック"/>
                <a:cs typeface="ＭＳ Ｐゴシック"/>
              </a:rPr>
              <a:t>If this is not happening, contact </a:t>
            </a:r>
          </a:p>
          <a:p>
            <a:pPr lvl="1" eaLnBrk="1" hangingPunct="1"/>
            <a:r>
              <a:rPr lang="en-US" b="1" dirty="0" smtClean="0">
                <a:ea typeface="ＭＳ Ｐゴシック"/>
              </a:rPr>
              <a:t>The Recipient Rights Officer –Katie </a:t>
            </a:r>
            <a:r>
              <a:rPr lang="en-US" b="1" dirty="0" err="1" smtClean="0">
                <a:ea typeface="ＭＳ Ｐゴシック"/>
              </a:rPr>
              <a:t>Snay</a:t>
            </a:r>
            <a:endParaRPr lang="en-US" b="1" dirty="0" smtClean="0">
              <a:ea typeface="ＭＳ Ｐゴシック"/>
            </a:endParaRPr>
          </a:p>
          <a:p>
            <a:pPr lvl="1" eaLnBrk="1" hangingPunct="1"/>
            <a:r>
              <a:rPr lang="en-US" b="1" dirty="0" smtClean="0">
                <a:ea typeface="ＭＳ Ｐゴシック"/>
              </a:rPr>
              <a:t>ask for a Recipient Rights Complaint Form</a:t>
            </a:r>
          </a:p>
          <a:p>
            <a:pPr lvl="1" eaLnBrk="1" hangingPunct="1"/>
            <a:r>
              <a:rPr lang="en-US" b="1" dirty="0" smtClean="0">
                <a:ea typeface="ＭＳ Ｐゴシック"/>
              </a:rPr>
              <a:t>ask for Customer Services</a:t>
            </a:r>
          </a:p>
        </p:txBody>
      </p:sp>
    </p:spTree>
  </p:cSld>
  <p:clrMapOvr>
    <a:masterClrMapping/>
  </p:clrMapOvr>
  <p:transition spd="slow" advClick="0"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ROSC – Recovery Oriented System</a:t>
            </a:r>
            <a:br>
              <a:rPr lang="en-US" dirty="0" smtClean="0"/>
            </a:br>
            <a:r>
              <a:rPr lang="en-US" dirty="0" smtClean="0"/>
              <a:t> of Care</a:t>
            </a:r>
            <a:endParaRPr lang="en-US" dirty="0"/>
          </a:p>
        </p:txBody>
      </p:sp>
      <p:sp>
        <p:nvSpPr>
          <p:cNvPr id="3" name="Content Placeholder 2"/>
          <p:cNvSpPr>
            <a:spLocks noGrp="1"/>
          </p:cNvSpPr>
          <p:nvPr>
            <p:ph idx="1"/>
          </p:nvPr>
        </p:nvSpPr>
        <p:spPr/>
        <p:txBody>
          <a:bodyPr/>
          <a:lstStyle/>
          <a:p>
            <a:pPr lvl="0"/>
            <a:r>
              <a:rPr lang="en-US" dirty="0" smtClean="0"/>
              <a:t>Recovery Oriented Systems of Care support person centered and self-directed approaches to care that build on the strengths and resilience of individuals, families and communities to take responsibility for their sustained health, wellness, and recovery from alcohol and drug problems.  For more info ask to speak to customer services.</a:t>
            </a:r>
            <a:endParaRPr lang="en-US" b="1" dirty="0"/>
          </a:p>
        </p:txBody>
      </p:sp>
    </p:spTree>
  </p:cSld>
  <p:clrMapOvr>
    <a:masterClrMapping/>
  </p:clrMapOvr>
  <p:transition spd="slow" advClick="0"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Got Drugs?</a:t>
            </a:r>
            <a:endParaRPr lang="en-US" sz="6000" dirty="0"/>
          </a:p>
        </p:txBody>
      </p:sp>
      <p:sp>
        <p:nvSpPr>
          <p:cNvPr id="8" name="Content Placeholder 7"/>
          <p:cNvSpPr>
            <a:spLocks noGrp="1"/>
          </p:cNvSpPr>
          <p:nvPr>
            <p:ph idx="1"/>
          </p:nvPr>
        </p:nvSpPr>
        <p:spPr>
          <a:xfrm>
            <a:off x="914400" y="1371600"/>
            <a:ext cx="8001000" cy="4343400"/>
          </a:xfrm>
        </p:spPr>
        <p:txBody>
          <a:bodyPr/>
          <a:lstStyle/>
          <a:p>
            <a:pPr algn="ctr"/>
            <a:r>
              <a:rPr lang="en-US" dirty="0" smtClean="0"/>
              <a:t>Turn in your unused or </a:t>
            </a:r>
            <a:r>
              <a:rPr lang="en-US" dirty="0" smtClean="0"/>
              <a:t>expired Medication </a:t>
            </a:r>
            <a:r>
              <a:rPr lang="en-US" dirty="0" smtClean="0"/>
              <a:t>for safe </a:t>
            </a:r>
            <a:r>
              <a:rPr lang="en-US" dirty="0" smtClean="0"/>
              <a:t>disposal Saturday</a:t>
            </a:r>
            <a:r>
              <a:rPr lang="en-US" dirty="0" smtClean="0"/>
              <a:t>, April </a:t>
            </a:r>
            <a:r>
              <a:rPr lang="en-US" dirty="0" smtClean="0"/>
              <a:t>27, 10 </a:t>
            </a:r>
            <a:r>
              <a:rPr lang="en-US" dirty="0" smtClean="0"/>
              <a:t>a.m. – 2 </a:t>
            </a:r>
            <a:r>
              <a:rPr lang="en-US" dirty="0" smtClean="0"/>
              <a:t>p.m.        </a:t>
            </a:r>
          </a:p>
          <a:p>
            <a:pPr algn="ctr"/>
            <a:endParaRPr lang="en-US" b="1" dirty="0" smtClean="0"/>
          </a:p>
          <a:p>
            <a:pPr algn="ctr"/>
            <a:r>
              <a:rPr lang="en-US" dirty="0" smtClean="0"/>
              <a:t>ProMedica </a:t>
            </a:r>
            <a:r>
              <a:rPr lang="en-US" dirty="0" smtClean="0"/>
              <a:t>Bixby </a:t>
            </a:r>
            <a:r>
              <a:rPr lang="en-US" dirty="0" smtClean="0"/>
              <a:t>Hospital                    818 </a:t>
            </a:r>
            <a:r>
              <a:rPr lang="en-US" dirty="0" smtClean="0"/>
              <a:t>Riverside </a:t>
            </a:r>
            <a:r>
              <a:rPr lang="en-US" dirty="0" smtClean="0"/>
              <a:t>Avenue                                                  Adrian, MI            </a:t>
            </a:r>
            <a:endParaRPr lang="en-US" dirty="0" smtClean="0"/>
          </a:p>
        </p:txBody>
      </p:sp>
    </p:spTree>
  </p:cSld>
  <p:clrMapOvr>
    <a:masterClrMapping/>
  </p:clrMapOvr>
  <p:transition spd="slow" advClick="0" advTm="2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a:t>
            </a:r>
            <a:endParaRPr lang="en-US" dirty="0"/>
          </a:p>
        </p:txBody>
      </p:sp>
      <p:sp>
        <p:nvSpPr>
          <p:cNvPr id="3" name="Content Placeholder 2"/>
          <p:cNvSpPr>
            <a:spLocks noGrp="1"/>
          </p:cNvSpPr>
          <p:nvPr>
            <p:ph idx="1"/>
          </p:nvPr>
        </p:nvSpPr>
        <p:spPr/>
        <p:txBody>
          <a:bodyPr/>
          <a:lstStyle/>
          <a:p>
            <a:pPr lvl="0"/>
            <a:r>
              <a:rPr lang="en-US" dirty="0" smtClean="0"/>
              <a:t>Do you know someone who could benefit from substance abuse help?  Treatment is available.  Have them contact CMH for information on what is available in our community.</a:t>
            </a:r>
            <a:endParaRPr lang="en-US" b="1" dirty="0"/>
          </a:p>
        </p:txBody>
      </p:sp>
    </p:spTree>
  </p:cSld>
  <p:clrMapOvr>
    <a:masterClrMapping/>
  </p:clrMapOvr>
  <p:transition spd="slow" advClick="0" advTm="20000"/>
  <p:timing>
    <p:tnLst>
      <p:par>
        <p:cTn id="1" dur="indefinite" restart="never" nodeType="tmRoot"/>
      </p:par>
    </p:tnLst>
  </p:timing>
</p:sld>
</file>

<file path=ppt/theme/theme1.xml><?xml version="1.0" encoding="utf-8"?>
<a:theme xmlns:a="http://schemas.openxmlformats.org/drawingml/2006/main" name="TS010286216">
  <a:themeElements>
    <a:clrScheme name="">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33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66"/>
        </a:dk1>
        <a:lt1>
          <a:srgbClr val="FFFFFF"/>
        </a:lt1>
        <a:dk2>
          <a:srgbClr val="0033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6">
        <a:dk1>
          <a:srgbClr val="FFFFFF"/>
        </a:dk1>
        <a:lt1>
          <a:srgbClr val="FFFFFF"/>
        </a:lt1>
        <a:dk2>
          <a:srgbClr val="000066"/>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734803</TotalTime>
  <Words>1222</Words>
  <Application>Microsoft Office PowerPoint</Application>
  <PresentationFormat>On-screen Show (4:3)</PresentationFormat>
  <Paragraphs>286</Paragraphs>
  <Slides>43</Slides>
  <Notes>2</Notes>
  <HiddenSlides>0</HiddenSlides>
  <MMClips>1</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TS010286216</vt:lpstr>
      <vt:lpstr>Slide 1</vt:lpstr>
      <vt:lpstr>MISSION STATEMENT </vt:lpstr>
      <vt:lpstr>Slide 3</vt:lpstr>
      <vt:lpstr>ACCREDITATION</vt:lpstr>
      <vt:lpstr>Slide 5</vt:lpstr>
      <vt:lpstr>YOUR RIGHTS</vt:lpstr>
      <vt:lpstr>ROSC – Recovery Oriented System  of Care</vt:lpstr>
      <vt:lpstr>Got Drugs?</vt:lpstr>
      <vt:lpstr>NEED HELP…</vt:lpstr>
      <vt:lpstr>WHAT IS CUSTOMER SERVICES?</vt:lpstr>
      <vt:lpstr>CONTACT US</vt:lpstr>
      <vt:lpstr> HELP REDUCE STIGMA</vt:lpstr>
      <vt:lpstr>INTERCONNECTIONS  DROP IN CENTER</vt:lpstr>
      <vt:lpstr>Health Kick</vt:lpstr>
      <vt:lpstr>Slide 15</vt:lpstr>
      <vt:lpstr> PEER SUPPORT SPECIALISTS </vt:lpstr>
      <vt:lpstr>2nd Annual Path to Wellness &amp; Recovery</vt:lpstr>
      <vt:lpstr>WALK-A-MILE</vt:lpstr>
      <vt:lpstr>LENAWEE PEER SPECIALISTS</vt:lpstr>
      <vt:lpstr>COMMUNITY RESOURCES</vt:lpstr>
      <vt:lpstr>NO PRIMARY CARE DOCTOR?</vt:lpstr>
      <vt:lpstr>NO PRESCRIPTION DRUG COVERAGE?</vt:lpstr>
      <vt:lpstr>Half way there</vt:lpstr>
      <vt:lpstr>SUICIDE PREVENTION</vt:lpstr>
      <vt:lpstr>`</vt:lpstr>
      <vt:lpstr>HELPLINE ESPANOL</vt:lpstr>
      <vt:lpstr>HELPLINE</vt:lpstr>
      <vt:lpstr>LENAWEE RICC</vt:lpstr>
      <vt:lpstr>DEPRESSION  SUPPORT GROUP</vt:lpstr>
      <vt:lpstr>DBSA SUPPORT GROUP</vt:lpstr>
      <vt:lpstr>SCHIZOPHRENIA  ANONYMOUS</vt:lpstr>
      <vt:lpstr>PROGRAMS FOR HOMELESS</vt:lpstr>
      <vt:lpstr>Share the Warmth</vt:lpstr>
      <vt:lpstr>2-1-1</vt:lpstr>
      <vt:lpstr>Lcmha newsletter</vt:lpstr>
      <vt:lpstr>Mindful Eating Group</vt:lpstr>
      <vt:lpstr>Smoking Cessation Support Group</vt:lpstr>
      <vt:lpstr>Diabetes Support Group</vt:lpstr>
      <vt:lpstr>LENAWEE  COMMUNITY MENTAL HEALTH AUTHORITY  ANNUAL REPORT 2011</vt:lpstr>
      <vt:lpstr>www.lcmha.org </vt:lpstr>
      <vt:lpstr>Slide 41</vt:lpstr>
      <vt:lpstr>Slide 42</vt:lpstr>
      <vt:lpstr>Designed By:</vt:lpstr>
    </vt:vector>
  </TitlesOfParts>
  <Company>Lenawee Community Mental Health Authority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Kay Ross</dc:creator>
  <cp:lastModifiedBy>tony</cp:lastModifiedBy>
  <cp:revision>291</cp:revision>
  <cp:lastPrinted>2011-11-03T18:16:11Z</cp:lastPrinted>
  <dcterms:created xsi:type="dcterms:W3CDTF">2011-11-02T22:43:06Z</dcterms:created>
  <dcterms:modified xsi:type="dcterms:W3CDTF">2013-04-17T16:27:09Z</dcterms:modified>
</cp:coreProperties>
</file>