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299" r:id="rId4"/>
    <p:sldId id="433" r:id="rId5"/>
    <p:sldId id="440" r:id="rId6"/>
    <p:sldId id="414" r:id="rId7"/>
    <p:sldId id="304" r:id="rId8"/>
    <p:sldId id="407" r:id="rId9"/>
    <p:sldId id="354" r:id="rId10"/>
    <p:sldId id="356" r:id="rId11"/>
    <p:sldId id="371" r:id="rId12"/>
    <p:sldId id="375" r:id="rId13"/>
    <p:sldId id="438" r:id="rId14"/>
    <p:sldId id="439" r:id="rId15"/>
    <p:sldId id="431" r:id="rId16"/>
    <p:sldId id="402" r:id="rId17"/>
    <p:sldId id="401" r:id="rId18"/>
    <p:sldId id="400" r:id="rId19"/>
    <p:sldId id="393" r:id="rId20"/>
    <p:sldId id="436" r:id="rId21"/>
    <p:sldId id="360" r:id="rId22"/>
    <p:sldId id="387" r:id="rId23"/>
    <p:sldId id="434" r:id="rId24"/>
    <p:sldId id="437" r:id="rId25"/>
    <p:sldId id="441" r:id="rId26"/>
    <p:sldId id="435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</p:showPr>
  <p:clrMru>
    <a:srgbClr val="FF00FF"/>
    <a:srgbClr val="0099FF"/>
    <a:srgbClr val="00FFFF"/>
    <a:srgbClr val="FFFF00"/>
    <a:srgbClr val="FF0000"/>
    <a:srgbClr val="5F5F5F"/>
    <a:srgbClr val="009900"/>
    <a:srgbClr val="3405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8" autoAdjust="0"/>
    <p:restoredTop sz="94590" autoAdjust="0"/>
  </p:normalViewPr>
  <p:slideViewPr>
    <p:cSldViewPr>
      <p:cViewPr>
        <p:scale>
          <a:sx n="66" d="100"/>
          <a:sy n="66" d="100"/>
        </p:scale>
        <p:origin x="-42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2C25B15-295A-4C4A-9C54-FDCE3DC53B9A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11A236-9505-427A-B97F-73211123A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37EE907-C2BC-4BEC-9C1E-50A568172E9B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7CC5094-C891-4036-9F80-0CB284C4F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1D42-A6E9-406E-8C30-D363BE20423B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9174-82D5-40F9-89CB-4EB6B1FDB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DE14-5E2D-4205-9736-758E99784BE9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F594-2B7D-4D91-B7B4-AAD93E4EC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E750-0E30-4C33-9E48-B8A37F1FBE35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D2FA-D3B4-426E-941E-DC952BEBC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2C766-8619-49D2-B23E-77D3A4B21FA7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E466-4157-494C-BC22-C8258268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0A03-CA24-4402-914C-DB1AD7008137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1641-08C8-4335-9CA1-EEEBCDAF5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65DF-9B82-4C13-8A27-2D356E0A6DF4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4BEA5-1FF9-4179-B3AB-6BAEECEC6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62E1-10B0-41FB-AADF-0FC5246BBFB8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2087-6D7E-4934-B23D-973AAF78D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14F8-6881-4908-AD9E-A5E6E835FE88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676E-E16D-460B-8A79-7B1AB4276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AE1A-132E-4B9F-93D4-1ABB1022E54A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55D9-6D77-4BF2-B3B3-4BB08B89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89B8-510B-411F-8378-029DD1148026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DBE3-DC2D-4C44-A7D0-402BB539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D734-B3DF-4F99-B061-F050EBCF44DA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A5FB-8E1C-4C8C-ADEC-A1D109C11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AC39-FC0B-40AE-96AA-A86FB2A201E5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AF1BF-4912-4A8F-8190-FC38D67B0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fld id="{E851FB70-06B5-40D5-8C9C-6788AE0B8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mha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990600" y="5029200"/>
            <a:ext cx="815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i="0">
                <a:latin typeface="Arial Black" pitchFamily="34" charset="0"/>
              </a:rPr>
              <a:t>WELCOME TO:</a:t>
            </a:r>
          </a:p>
          <a:p>
            <a:pPr algn="ctr" eaLnBrk="0" hangingPunct="0"/>
            <a:r>
              <a:rPr lang="en-US" sz="2800" b="1" i="0">
                <a:latin typeface="Arial Black" pitchFamily="34" charset="0"/>
              </a:rPr>
              <a:t>LENAWEE </a:t>
            </a:r>
          </a:p>
          <a:p>
            <a:pPr algn="ctr" eaLnBrk="0" hangingPunct="0"/>
            <a:r>
              <a:rPr lang="en-US" sz="2800" b="1" i="0">
                <a:latin typeface="Arial Black" pitchFamily="34" charset="0"/>
              </a:rPr>
              <a:t>COMMUNITY MENTAL HEALTH </a:t>
            </a:r>
          </a:p>
          <a:p>
            <a:pPr algn="ctr" eaLnBrk="0" hangingPunct="0"/>
            <a:r>
              <a:rPr lang="en-US" sz="2800" b="1" i="0">
                <a:latin typeface="Arial Black" pitchFamily="34" charset="0"/>
              </a:rPr>
              <a:t>AUTHORITY</a:t>
            </a:r>
          </a:p>
        </p:txBody>
      </p:sp>
      <p:pic>
        <p:nvPicPr>
          <p:cNvPr id="1638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5060950"/>
            <a:ext cx="14509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400" b="1" dirty="0" smtClean="0"/>
              <a:t>PEER </a:t>
            </a:r>
            <a:r>
              <a:rPr lang="en-US" sz="4400" b="1" dirty="0"/>
              <a:t>SUPPORT SPECIALISTS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A Certified Peer Support Specialist is a person in recovery who is certified to help people on their journey of recovery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ea typeface="ＭＳ Ｐゴシック"/>
                <a:cs typeface="ＭＳ Ｐゴシック"/>
              </a:rPr>
              <a:t>What can a Peer Support Specialist do?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Answer benefit/service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Give you info about community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Be a listening ear when one is needed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ea typeface="ＭＳ Ｐゴシック"/>
                <a:cs typeface="ＭＳ Ｐゴシック"/>
              </a:rPr>
              <a:t>If you would like to talk with a Certified Peer Support Specialist, call 517.263.8905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ea typeface="+mj-ea"/>
                <a:cs typeface="+mj-cs"/>
              </a:rPr>
              <a:t>LENAWEE PEER SPECIALISTS</a:t>
            </a:r>
            <a:endParaRPr lang="en-US" sz="4000" b="1" dirty="0">
              <a:ea typeface="+mj-ea"/>
              <a:cs typeface="+mj-cs"/>
            </a:endParaRP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524000"/>
            <a:ext cx="7543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ea typeface="ＭＳ Ｐゴシック"/>
                <a:cs typeface="ＭＳ Ｐゴシック"/>
              </a:rPr>
              <a:t>Brenda Lawson – LCMHA (263.8905)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ea typeface="ＭＳ Ｐゴシック"/>
                <a:cs typeface="ＭＳ Ｐゴシック"/>
              </a:rPr>
              <a:t>Mark Roman – Inter-Connections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	(265.9588)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ea typeface="ＭＳ Ｐゴシック"/>
                <a:cs typeface="ＭＳ Ｐゴシック"/>
              </a:rPr>
              <a:t>Jennifer Stidham - Inter-Connections (265.9588)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ea typeface="ＭＳ Ｐゴシック"/>
                <a:cs typeface="ＭＳ Ｐゴシック"/>
              </a:rPr>
              <a:t>				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autoUpdateAnimBg="0"/>
      <p:bldP spid="5550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ea typeface="+mj-ea"/>
                <a:cs typeface="+mj-cs"/>
              </a:rPr>
              <a:t>COMMUNITY RESOURCES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95400"/>
            <a:ext cx="7620000" cy="5562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 smtClean="0"/>
              <a:t>Are </a:t>
            </a:r>
            <a:r>
              <a:rPr lang="en-US" b="1" dirty="0"/>
              <a:t>you in need of housing?</a:t>
            </a:r>
          </a:p>
          <a:p>
            <a:pPr eaLnBrk="1" hangingPunct="1">
              <a:defRPr/>
            </a:pPr>
            <a:r>
              <a:rPr lang="en-US" b="1" dirty="0"/>
              <a:t>Do you know of someone who needs help with their utilities?</a:t>
            </a:r>
          </a:p>
          <a:p>
            <a:pPr eaLnBrk="1" hangingPunct="1">
              <a:defRPr/>
            </a:pPr>
            <a:r>
              <a:rPr lang="en-US" b="1" dirty="0"/>
              <a:t>Do you need other information?</a:t>
            </a:r>
          </a:p>
          <a:p>
            <a:pPr eaLnBrk="1" hangingPunct="1">
              <a:buFontTx/>
              <a:buNone/>
              <a:defRPr/>
            </a:pPr>
            <a:endParaRPr lang="en-US" b="1" dirty="0"/>
          </a:p>
          <a:p>
            <a:pPr eaLnBrk="1" hangingPunct="1">
              <a:buFontTx/>
              <a:buNone/>
              <a:defRPr/>
            </a:pPr>
            <a:r>
              <a:rPr lang="en-US" b="1" dirty="0"/>
              <a:t>Ask Customer Services </a:t>
            </a:r>
            <a:r>
              <a:rPr lang="en-US" b="1" dirty="0" smtClean="0"/>
              <a:t>for a list of resources</a:t>
            </a:r>
            <a:endParaRPr lang="en-US" b="1" dirty="0"/>
          </a:p>
          <a:p>
            <a:pPr eaLnBrk="1" hangingPunct="1">
              <a:buFontTx/>
              <a:buNone/>
              <a:defRPr/>
            </a:pPr>
            <a:endParaRPr lang="en-US" sz="1200" dirty="0"/>
          </a:p>
          <a:p>
            <a:pPr eaLnBrk="1" hangingPunct="1">
              <a:buFontTx/>
              <a:buNone/>
              <a:defRPr/>
            </a:pPr>
            <a:endParaRPr lang="en-US" sz="1200" dirty="0"/>
          </a:p>
          <a:p>
            <a:pPr eaLnBrk="1" hangingPunct="1">
              <a:buFontTx/>
              <a:buNone/>
              <a:defRPr/>
            </a:pPr>
            <a:endParaRPr lang="en-US" sz="1200" dirty="0"/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utoUpdateAnimBg="0"/>
      <p:bldP spid="57037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/>
                <a:cs typeface="ＭＳ Ｐゴシック"/>
              </a:rPr>
              <a:t>NO PRIMARY CARE DOCTOR?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 b="1" smtClean="0">
                <a:ea typeface="ＭＳ Ｐゴシック"/>
                <a:cs typeface="ＭＳ Ｐゴシック"/>
              </a:rPr>
              <a:t>OR NO INSURANCE?</a:t>
            </a:r>
          </a:p>
          <a:p>
            <a:pPr marL="0" indent="0"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marL="0" indent="0"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Contact:</a:t>
            </a:r>
          </a:p>
          <a:p>
            <a:pPr marL="0" indent="0"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The Family Medical Center</a:t>
            </a:r>
          </a:p>
          <a:p>
            <a:pPr marL="0" indent="0"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225 Riverside Avenue, Adrian, MI 49221</a:t>
            </a:r>
          </a:p>
          <a:p>
            <a:pPr marL="0" indent="0"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517.263.1800</a:t>
            </a:r>
          </a:p>
          <a:p>
            <a:pPr marL="0" indent="0"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/>
                <a:cs typeface="ＭＳ Ｐゴシック"/>
              </a:rPr>
              <a:t>NO PRESCRIPTION DRUG COVERAGE?</a:t>
            </a:r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Ask the nurse about the Patient Assistance Program</a:t>
            </a:r>
          </a:p>
          <a:p>
            <a:pPr marL="0" indent="0" algn="ctr" eaLnBrk="1" hangingPunct="1">
              <a:buFontTx/>
              <a:buNone/>
            </a:pPr>
            <a:endParaRPr lang="en-US" sz="3600" b="1" smtClean="0">
              <a:ea typeface="ＭＳ Ｐゴシック"/>
              <a:cs typeface="ＭＳ Ｐゴシック"/>
            </a:endParaRPr>
          </a:p>
          <a:p>
            <a:pPr marL="0" indent="0" algn="ctr" eaLnBrk="1" hangingPunct="1"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or</a:t>
            </a:r>
          </a:p>
          <a:p>
            <a:pPr marL="0" indent="0" algn="ctr" eaLnBrk="1" hangingPunct="1">
              <a:buFontTx/>
              <a:buNone/>
            </a:pPr>
            <a:endParaRPr lang="en-US" sz="3600" b="1" smtClean="0">
              <a:ea typeface="ＭＳ Ｐゴシック"/>
              <a:cs typeface="ＭＳ Ｐゴシック"/>
            </a:endParaRPr>
          </a:p>
          <a:p>
            <a:pPr marL="0" indent="0" algn="ctr" eaLnBrk="1" hangingPunct="1"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The Familywize discount prescription card</a:t>
            </a:r>
          </a:p>
          <a:p>
            <a:pPr marL="0" indent="0"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marL="0" indent="0"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PRO-MEDICA</a:t>
            </a:r>
            <a:br>
              <a:rPr lang="en-US" b="1" smtClean="0">
                <a:solidFill>
                  <a:schemeClr val="bg1"/>
                </a:solidFill>
                <a:ea typeface="ＭＳ Ｐゴシック"/>
                <a:cs typeface="ＭＳ Ｐゴシック"/>
              </a:rPr>
            </a:br>
            <a:r>
              <a:rPr lang="en-US" b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2011 CHARITABLE CARE</a:t>
            </a:r>
            <a:br>
              <a:rPr lang="en-US" b="1" smtClean="0">
                <a:solidFill>
                  <a:schemeClr val="bg1"/>
                </a:solidFill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ea typeface="ＭＳ Ｐゴシック"/>
                <a:cs typeface="ＭＳ Ｐゴシック"/>
              </a:rPr>
              <a:t>Financial options available for low-income families and those without medical insurance at Bixby Medical Center in Adrian, and Herrick Medical Center in Tecumseh.</a:t>
            </a:r>
          </a:p>
          <a:p>
            <a:pPr eaLnBrk="1" hangingPunct="1"/>
            <a:endParaRPr lang="en-US" sz="2800" b="1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800" b="1" smtClean="0">
                <a:ea typeface="ＭＳ Ｐゴシック"/>
                <a:cs typeface="ＭＳ Ｐゴシック"/>
              </a:rPr>
              <a:t>To determine eligibility for reduced or free health services – ask for a copy of their report from Customer Services.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ea typeface="ＭＳ Ｐゴシック"/>
                <a:cs typeface="ＭＳ Ｐゴシック"/>
              </a:rPr>
              <a:t>SUICIDE PREVENTION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5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80000"/>
              </a:lnSpc>
            </a:pPr>
            <a:endParaRPr lang="en-US" sz="500" b="1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000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800" smtClean="0">
                <a:ea typeface="ＭＳ Ｐゴシック"/>
                <a:cs typeface="ＭＳ Ｐゴシック"/>
              </a:rPr>
              <a:t> 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4400" b="1" smtClean="0">
                <a:ea typeface="ＭＳ Ｐゴシック"/>
                <a:cs typeface="ＭＳ Ｐゴシック"/>
              </a:rPr>
              <a:t>Thoughts of Suicide?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 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Crisis hotlines are available at: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 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1-800-273-8255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or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1-800-784-2433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800" smtClean="0">
                <a:ea typeface="ＭＳ Ｐゴシック"/>
                <a:cs typeface="ＭＳ Ｐゴシック"/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500" smtClean="0">
              <a:ea typeface="ＭＳ Ｐゴシック"/>
              <a:cs typeface="ＭＳ Ｐゴシック"/>
            </a:endParaRPr>
          </a:p>
        </p:txBody>
      </p:sp>
      <p:pic>
        <p:nvPicPr>
          <p:cNvPr id="32771" name="Picture 4" descr="ylwrbn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79995">
            <a:off x="7466013" y="4319588"/>
            <a:ext cx="1327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6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34400" cy="762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FFFF"/>
                </a:solidFill>
                <a:ea typeface="ＭＳ Ｐゴシック"/>
                <a:cs typeface="ＭＳ Ｐゴシック"/>
              </a:rPr>
              <a:t>HELPLINE</a:t>
            </a:r>
            <a:r>
              <a:rPr lang="en-US" sz="5400" b="1" smtClean="0">
                <a:solidFill>
                  <a:srgbClr val="080808"/>
                </a:solidFill>
                <a:ea typeface="ＭＳ Ｐゴシック"/>
                <a:cs typeface="ＭＳ Ｐゴシック"/>
              </a:rPr>
              <a:t> </a:t>
            </a:r>
            <a:r>
              <a:rPr lang="en-US" sz="5400" b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ESPANOL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8077200" cy="1447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s-HN" sz="1800" b="1" dirty="0"/>
              <a:t>¿No te alcanza el dinero  para comprar comida para ti y tu familia</a:t>
            </a:r>
            <a:r>
              <a:rPr lang="es-HN" sz="1800" b="1" dirty="0" smtClean="0"/>
              <a:t>?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s-HN" sz="1800" b="1" dirty="0" smtClean="0"/>
              <a:t>…</a:t>
            </a:r>
            <a:r>
              <a:rPr lang="es-HN" sz="1800" b="1" dirty="0"/>
              <a:t>no te preocupes</a:t>
            </a:r>
            <a:endParaRPr lang="es-HN" sz="18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HN" sz="2000" dirty="0"/>
              <a:t>Llámanos a la Línea de Ayuda para el Programa de Alimentos y Nutrición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HN" sz="2000" dirty="0"/>
              <a:t>            	1-800- 481-4989  </a:t>
            </a:r>
            <a:r>
              <a:rPr lang="es-HN" sz="2000" dirty="0" smtClean="0"/>
              <a:t>www.foodstamphelp.org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/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28600" y="120015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957263" y="2743200"/>
            <a:ext cx="81867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HN" sz="2400" b="1" i="0"/>
              <a:t>Te diremos si calificas para recibir una Tarjeta de Asistencia de Comida o Bridge Card.</a:t>
            </a:r>
          </a:p>
          <a:p>
            <a:pPr algn="ctr" eaLnBrk="0" hangingPunct="0"/>
            <a:r>
              <a:rPr lang="es-HN" sz="2400" b="1" i="0"/>
              <a:t>Nuestros servicios son gratis, la llamada es confidencial y puede ser en Español o Ingles.</a:t>
            </a:r>
          </a:p>
          <a:p>
            <a:pPr algn="ctr" eaLnBrk="0" hangingPunct="0"/>
            <a:r>
              <a:rPr lang="es-HN" sz="2400" b="1" i="0"/>
              <a:t> </a:t>
            </a:r>
          </a:p>
          <a:p>
            <a:pPr algn="ctr" eaLnBrk="0" hangingPunct="0"/>
            <a:r>
              <a:rPr lang="es-HN" sz="2400" b="1" i="0"/>
              <a:t>Michigan State University (MSUE) trabaja con la Línea de Ayuda para darte información de cómo:</a:t>
            </a:r>
          </a:p>
          <a:p>
            <a:pPr algn="ctr" eaLnBrk="0" hangingPunct="0"/>
            <a:r>
              <a:rPr lang="es-HN" sz="2400" b="1" i="0"/>
              <a:t>Comprar más alimentos con menos dinero.</a:t>
            </a:r>
          </a:p>
          <a:p>
            <a:pPr algn="ctr" eaLnBrk="0" hangingPunct="0"/>
            <a:r>
              <a:rPr lang="es-HN" sz="2400" b="1" i="0"/>
              <a:t>Preparar comidas fáciles y saludables para ti y tu familia</a:t>
            </a:r>
            <a:r>
              <a:rPr lang="es-HN" sz="2400"/>
              <a:t>. </a:t>
            </a:r>
            <a:endParaRPr lang="en-US" sz="2400"/>
          </a:p>
        </p:txBody>
      </p:sp>
    </p:spTree>
  </p:cSld>
  <p:clrMapOvr>
    <a:masterClrMapping/>
  </p:clrMapOvr>
  <p:transition spd="slow" advClick="0" advTm="25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200900" cy="990600"/>
          </a:xfrm>
        </p:spPr>
        <p:txBody>
          <a:bodyPr/>
          <a:lstStyle/>
          <a:p>
            <a:pPr eaLnBrk="1" hangingPunct="1"/>
            <a:r>
              <a:rPr lang="en-US" sz="5800" b="1" smtClean="0">
                <a:solidFill>
                  <a:srgbClr val="FFFFFF"/>
                </a:solidFill>
                <a:ea typeface="ＭＳ Ｐゴシック"/>
                <a:cs typeface="ＭＳ Ｐゴシック"/>
              </a:rPr>
              <a:t>HELPLINE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7886700" cy="541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Is your plate empty?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Call the Food and Nutrition Helpline at </a:t>
            </a:r>
            <a:endParaRPr lang="es-MX" b="1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MX" b="1" smtClean="0">
                <a:ea typeface="ＭＳ Ｐゴシック"/>
                <a:cs typeface="ＭＳ Ｐゴシック"/>
              </a:rPr>
              <a:t>1-800-481-4989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M-F 9am-5pm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u="sng" smtClean="0">
                <a:ea typeface="ＭＳ Ｐゴシック"/>
                <a:cs typeface="ＭＳ Ｐゴシック"/>
              </a:rPr>
              <a:t>www.foodstamphelp.org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 </a:t>
            </a:r>
            <a:endParaRPr lang="en-US" sz="20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9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900" smtClean="0"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769938" y="44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pic>
        <p:nvPicPr>
          <p:cNvPr id="34820" name="Picture 7" descr="MCj043483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1520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ea typeface="ＭＳ Ｐゴシック"/>
                <a:cs typeface="ＭＳ Ｐゴシック"/>
              </a:rPr>
              <a:t>LENAWEE RICC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algn="ctr" eaLnBrk="1" hangingPunct="1">
              <a:lnSpc>
                <a:spcPct val="90000"/>
              </a:lnSpc>
              <a:buFontTx/>
              <a:buNone/>
            </a:pPr>
            <a:endParaRPr lang="en-US" sz="4000" smtClean="0">
              <a:ea typeface="ＭＳ Ｐゴシック"/>
              <a:cs typeface="ＭＳ Ｐゴシック"/>
            </a:endParaRPr>
          </a:p>
          <a:p>
            <a:pPr marL="514350" indent="-514350" algn="ctr"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You’re invited to get involved </a:t>
            </a:r>
          </a:p>
          <a:p>
            <a:pPr marL="514350" indent="-514350" algn="ctr"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Come to a RICC meeting!</a:t>
            </a:r>
          </a:p>
          <a:p>
            <a:pPr marL="514350" indent="-514350" algn="ctr" eaLnBrk="1" hangingPunct="1">
              <a:lnSpc>
                <a:spcPct val="90000"/>
              </a:lnSpc>
              <a:buFontTx/>
              <a:buNone/>
            </a:pPr>
            <a:endParaRPr lang="en-US" sz="3600" smtClean="0">
              <a:ea typeface="ＭＳ Ｐゴシック"/>
              <a:cs typeface="ＭＳ Ｐゴシック"/>
            </a:endParaRPr>
          </a:p>
          <a:p>
            <a:pPr marL="514350" indent="-514350"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for information: Call Scott Watson </a:t>
            </a:r>
          </a:p>
          <a:p>
            <a:pPr marL="514350" indent="-514350"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at 517-265-2410</a:t>
            </a:r>
          </a:p>
          <a:p>
            <a:pPr marL="514350" indent="-514350"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Visit our website: http://www.orgsites.com/mi/lenaweericc/</a:t>
            </a:r>
          </a:p>
          <a:p>
            <a:pPr marL="514350" indent="-514350" algn="ctr" eaLnBrk="1" hangingPunct="1">
              <a:lnSpc>
                <a:spcPct val="90000"/>
              </a:lnSpc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marL="514350" indent="-514350" algn="ctr" eaLnBrk="1" hangingPunct="1">
              <a:lnSpc>
                <a:spcPct val="90000"/>
              </a:lnSpc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66800"/>
          </a:xfrm>
        </p:spPr>
        <p:txBody>
          <a:bodyPr/>
          <a:lstStyle/>
          <a:p>
            <a:pPr eaLnBrk="1" hangingPunct="1"/>
            <a:r>
              <a:rPr lang="en-US" sz="5400" b="1" smtClean="0">
                <a:ea typeface="ＭＳ Ｐゴシック"/>
                <a:cs typeface="ＭＳ Ｐゴシック"/>
              </a:rPr>
              <a:t>MISSION STATEMENT</a:t>
            </a:r>
            <a:r>
              <a:rPr lang="en-US" sz="4000" b="1" smtClean="0">
                <a:ea typeface="ＭＳ Ｐゴシック"/>
                <a:cs typeface="ＭＳ Ｐゴシック"/>
              </a:rPr>
              <a:t/>
            </a:r>
            <a:br>
              <a:rPr lang="en-US" sz="4000" b="1" smtClean="0">
                <a:ea typeface="ＭＳ Ｐゴシック"/>
                <a:cs typeface="ＭＳ Ｐゴシック"/>
              </a:rPr>
            </a:br>
            <a:endParaRPr lang="en-US" sz="4000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b="1" smtClean="0">
              <a:ea typeface="ＭＳ Ｐゴシック"/>
              <a:cs typeface="ＭＳ Ｐゴシック"/>
            </a:endParaRPr>
          </a:p>
          <a:p>
            <a:pPr algn="ctr"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algn="ctr" eaLnBrk="1" hangingPunct="1">
              <a:buFontTx/>
              <a:buNone/>
            </a:pPr>
            <a:r>
              <a:rPr lang="en-US" sz="3600" smtClean="0">
                <a:ea typeface="ＭＳ Ｐゴシック"/>
                <a:cs typeface="ＭＳ Ｐゴシック"/>
              </a:rPr>
              <a:t>"</a:t>
            </a:r>
            <a:r>
              <a:rPr lang="en-US" sz="3600" b="1" smtClean="0">
                <a:ea typeface="ＭＳ Ｐゴシック"/>
                <a:cs typeface="ＭＳ Ｐゴシック"/>
              </a:rPr>
              <a:t>Promoting Positive Outcomes </a:t>
            </a:r>
          </a:p>
          <a:p>
            <a:pPr algn="ctr" eaLnBrk="1" hangingPunct="1"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through Quality Mental Health Services</a:t>
            </a:r>
            <a:r>
              <a:rPr lang="en-US" sz="3600" smtClean="0">
                <a:ea typeface="ＭＳ Ｐゴシック"/>
                <a:cs typeface="ＭＳ Ｐゴシック"/>
              </a:rPr>
              <a:t>." </a:t>
            </a:r>
          </a:p>
          <a:p>
            <a:pPr algn="ctr"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90600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/>
                <a:cs typeface="ＭＳ Ｐゴシック"/>
              </a:rPr>
              <a:t>DEPRESSION </a:t>
            </a:r>
            <a:br>
              <a:rPr lang="en-US" sz="4000" b="1" smtClean="0">
                <a:ea typeface="ＭＳ Ｐゴシック"/>
                <a:cs typeface="ＭＳ Ｐゴシック"/>
              </a:rPr>
            </a:br>
            <a:r>
              <a:rPr lang="en-US" sz="4000" b="1" smtClean="0">
                <a:ea typeface="ＭＳ Ｐゴシック"/>
                <a:cs typeface="ＭＳ Ｐゴシック"/>
              </a:rPr>
              <a:t>SUPPORT GROUP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990600" y="1295400"/>
            <a:ext cx="8001000" cy="4876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Wednesdays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2:00pm – 3:00pm</a:t>
            </a:r>
          </a:p>
          <a:p>
            <a:pPr marL="0" indent="0" eaLnBrk="1" hangingPunct="1"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Interconnections Drop In Center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110 W. Maumee St, Adrian</a:t>
            </a:r>
          </a:p>
          <a:p>
            <a:pPr marL="0" indent="0" algn="ctr" eaLnBrk="1" hangingPunct="1">
              <a:buFontTx/>
              <a:buNone/>
            </a:pPr>
            <a:r>
              <a:rPr lang="en-US" sz="2400" b="1" smtClean="0">
                <a:ea typeface="ＭＳ Ｐゴシック"/>
                <a:cs typeface="ＭＳ Ｐゴシック"/>
              </a:rPr>
              <a:t>No Cost</a:t>
            </a:r>
          </a:p>
          <a:p>
            <a:pPr marL="0" indent="0" algn="ctr" eaLnBrk="1" hangingPunct="1">
              <a:buFontTx/>
              <a:buNone/>
            </a:pPr>
            <a:endParaRPr lang="en-US" sz="2000" smtClean="0">
              <a:ea typeface="ＭＳ Ｐゴシック"/>
              <a:cs typeface="ＭＳ Ｐゴシック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Call: 265.9588 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or 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263.8905 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Customer Services for more information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 smtClean="0">
                <a:ea typeface="+mj-ea"/>
                <a:cs typeface="+mj-cs"/>
              </a:rPr>
              <a:t>LOCAL SUPPORT GROUPS</a:t>
            </a:r>
            <a:endParaRPr lang="en-US" sz="4400" b="1" dirty="0">
              <a:ea typeface="+mj-ea"/>
              <a:cs typeface="+mj-cs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143000"/>
            <a:ext cx="8077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Schizophrenia Anonymous (SA) 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Wednesday 3:00 – 4:00 pm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FFFF"/>
              </a:solidFill>
              <a:ea typeface="ＭＳ Ｐゴシック"/>
              <a:cs typeface="ＭＳ Ｐゴシック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Depression and Bi-Polar Alliance (DBSA)</a:t>
            </a:r>
            <a:endParaRPr lang="en-US" b="1" smtClean="0">
              <a:solidFill>
                <a:srgbClr val="00FFFF"/>
              </a:solidFill>
              <a:ea typeface="ＭＳ Ｐゴシック"/>
              <a:cs typeface="ＭＳ Ｐゴシック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Thursdays 3:00 – 4:00 pm</a:t>
            </a:r>
          </a:p>
          <a:p>
            <a:pPr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Call 265-9588 for more info.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utoUpdateAnimBg="0"/>
      <p:bldP spid="3789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/>
                <a:cs typeface="ＭＳ Ｐゴシック"/>
              </a:rPr>
              <a:t>PROGRAMS FOR HOMELESS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8001000" cy="5105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Homeless Assistance Recovery Program (HARP):  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Section 8 vouchers for homeless families and individuals</a:t>
            </a:r>
          </a:p>
          <a:p>
            <a:pPr marL="0" indent="0" algn="ctr" eaLnBrk="1" hangingPunct="1">
              <a:buFontTx/>
              <a:buNone/>
            </a:pPr>
            <a:endParaRPr lang="en-US" sz="2800" b="1" smtClean="0">
              <a:ea typeface="ＭＳ Ｐゴシック"/>
              <a:cs typeface="ＭＳ Ｐゴシック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To apply call 265-6776 Kelli Kamm</a:t>
            </a:r>
          </a:p>
          <a:p>
            <a:pPr marL="0" indent="0" eaLnBrk="1" hangingPunct="1">
              <a:buFontTx/>
              <a:buNone/>
            </a:pPr>
            <a:endParaRPr lang="en-US" sz="1200" smtClean="0">
              <a:ea typeface="ＭＳ Ｐゴシック"/>
              <a:cs typeface="ＭＳ Ｐゴシック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Tenant Based Rental Assistance (TBRA):  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A program to provide housing for young families  </a:t>
            </a:r>
          </a:p>
          <a:p>
            <a:pPr marL="0" indent="0"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To apply call 264-0782 or go to LEAHC  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b="1" dirty="0" smtClean="0"/>
              <a:t>2-1-1</a:t>
            </a:r>
            <a:endParaRPr lang="en-US" sz="6600" b="1" dirty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8001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Dial 2-1-1 on your phone to get all the human services information for Lenawee County </a:t>
            </a:r>
          </a:p>
          <a:p>
            <a:pPr algn="ctr" eaLnBrk="1" hangingPunct="1">
              <a:buFontTx/>
              <a:buNone/>
            </a:pPr>
            <a:endParaRPr lang="en-US" sz="3600" b="1" smtClean="0">
              <a:ea typeface="ＭＳ Ｐゴシック"/>
              <a:cs typeface="ＭＳ Ｐゴシック"/>
            </a:endParaRPr>
          </a:p>
          <a:p>
            <a:pPr algn="ctr" eaLnBrk="1" hangingPunct="1">
              <a:buFontTx/>
              <a:buNone/>
            </a:pPr>
            <a:r>
              <a:rPr lang="en-US" sz="3600" b="1" smtClean="0">
                <a:ea typeface="ＭＳ Ｐゴシック"/>
                <a:cs typeface="ＭＳ Ｐゴシック"/>
              </a:rPr>
              <a:t>This is a program brought to you by Lenawee United Way</a:t>
            </a:r>
          </a:p>
        </p:txBody>
      </p:sp>
      <p:pic>
        <p:nvPicPr>
          <p:cNvPr id="39939" name="Picture 2" descr="C:\Documents and Settings\Rawlingskaren\Local Settings\Temporary Internet Files\Content.IE5\CLSGON6Z\MP90021600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"/>
            <a:ext cx="198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522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 animBg="1"/>
      <p:bldP spid="3522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b="1" cap="all" dirty="0" smtClean="0"/>
              <a:t>Lcmha newsletter</a:t>
            </a:r>
            <a:endParaRPr lang="en-US" sz="4800" b="1" cap="al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000" b="1" dirty="0" smtClean="0"/>
              <a:t>“THE GRAPEVINE”</a:t>
            </a:r>
          </a:p>
          <a:p>
            <a:pPr algn="ctr" eaLnBrk="1" hangingPunct="1">
              <a:buFontTx/>
              <a:buNone/>
              <a:defRPr/>
            </a:pPr>
            <a:endParaRPr lang="en-US" sz="4000" b="1" dirty="0"/>
          </a:p>
          <a:p>
            <a:pPr algn="ctr" eaLnBrk="1" hangingPunct="1">
              <a:buFontTx/>
              <a:buNone/>
              <a:defRPr/>
            </a:pPr>
            <a:r>
              <a:rPr lang="en-US" sz="4000" b="1" dirty="0" smtClean="0"/>
              <a:t>Contains all kinds of news; </a:t>
            </a:r>
          </a:p>
          <a:p>
            <a:pPr algn="ctr" eaLnBrk="1" hangingPunct="1">
              <a:buFontTx/>
              <a:buNone/>
              <a:defRPr/>
            </a:pPr>
            <a:r>
              <a:rPr lang="en-US" sz="4000" b="1" dirty="0" smtClean="0"/>
              <a:t>articles and useful information</a:t>
            </a:r>
          </a:p>
          <a:p>
            <a:pPr algn="ctr" eaLnBrk="1" hangingPunct="1">
              <a:buFontTx/>
              <a:buNone/>
              <a:defRPr/>
            </a:pPr>
            <a:endParaRPr lang="en-US" sz="4000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4000" b="1" dirty="0" smtClean="0"/>
              <a:t>Advise Customer Services if you would like to receive a copy </a:t>
            </a:r>
            <a:endParaRPr lang="en-US" sz="4000" b="1" dirty="0"/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371600"/>
            <a:ext cx="7162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smtClean="0">
                <a:ea typeface="ＭＳ Ｐゴシック"/>
                <a:cs typeface="ＭＳ Ｐゴシック"/>
              </a:rPr>
              <a:t>individuals and families who are homeless, or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ea typeface="ＭＳ Ｐゴシック"/>
                <a:cs typeface="ＭＳ Ｐゴシック"/>
              </a:rPr>
              <a:t>in housing crisis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ea typeface="ＭＳ Ｐゴシック"/>
                <a:cs typeface="ＭＳ Ｐゴシック"/>
              </a:rPr>
              <a:t>focus on linking with/getting immediate services</a:t>
            </a:r>
          </a:p>
          <a:p>
            <a:pPr>
              <a:lnSpc>
                <a:spcPct val="80000"/>
              </a:lnSpc>
            </a:pPr>
            <a:r>
              <a:rPr lang="en-US" sz="2000" b="1" smtClean="0">
                <a:ea typeface="ＭＳ Ｐゴシック"/>
                <a:cs typeface="ＭＳ Ｐゴシック"/>
              </a:rPr>
              <a:t>Free/open to everyone who wants to learn about homeless resources in our County.</a:t>
            </a:r>
          </a:p>
        </p:txBody>
      </p:sp>
      <p:pic>
        <p:nvPicPr>
          <p:cNvPr id="55300" name="Picture 4" descr="PHC National Logo Raw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 l="2272" t="2325" r="3181" b="2325"/>
          <a:stretch>
            <a:fillRect/>
          </a:stretch>
        </p:blipFill>
        <p:spPr>
          <a:xfrm>
            <a:off x="0" y="0"/>
            <a:ext cx="1771650" cy="2514600"/>
          </a:xfrm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752600" y="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>
                <a:solidFill>
                  <a:schemeClr val="bg1"/>
                </a:solidFill>
              </a:rPr>
              <a:t>When:  </a:t>
            </a:r>
            <a:r>
              <a:rPr lang="en-US" b="1" i="0">
                <a:solidFill>
                  <a:schemeClr val="bg1"/>
                </a:solidFill>
              </a:rPr>
              <a:t>Wednesday, January 25; 10 am – 3 pm</a:t>
            </a:r>
          </a:p>
          <a:p>
            <a:r>
              <a:rPr lang="en-US" i="0">
                <a:solidFill>
                  <a:schemeClr val="bg1"/>
                </a:solidFill>
              </a:rPr>
              <a:t>Where:  </a:t>
            </a:r>
            <a:r>
              <a:rPr lang="en-US" b="1" i="0">
                <a:solidFill>
                  <a:schemeClr val="bg1"/>
                </a:solidFill>
              </a:rPr>
              <a:t>River Raisin Room </a:t>
            </a:r>
          </a:p>
          <a:p>
            <a:r>
              <a:rPr lang="en-US" b="1" i="0">
                <a:solidFill>
                  <a:schemeClr val="bg1"/>
                </a:solidFill>
              </a:rPr>
              <a:t>              Human Services Bldg.    Adrian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066800" y="3429000"/>
            <a:ext cx="784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0"/>
              <a:t>Resources will include:</a:t>
            </a:r>
          </a:p>
          <a:p>
            <a:r>
              <a:rPr lang="en-US" b="1" i="0"/>
              <a:t>* Housing     * Free Blankets and other items</a:t>
            </a:r>
          </a:p>
          <a:p>
            <a:r>
              <a:rPr lang="en-US" b="1" i="0"/>
              <a:t>* Employment and Job Training Information</a:t>
            </a:r>
          </a:p>
          <a:p>
            <a:r>
              <a:rPr lang="en-US" b="1" i="0"/>
              <a:t>* Hot meal     * Health Related Testing and Education</a:t>
            </a:r>
          </a:p>
          <a:p>
            <a:r>
              <a:rPr lang="en-US" b="1" i="0"/>
              <a:t>* Guidance with Applications for Assistance and much more</a:t>
            </a:r>
          </a:p>
          <a:p>
            <a:endParaRPr lang="en-US" b="1"/>
          </a:p>
          <a:p>
            <a:r>
              <a:rPr lang="en-US" b="1"/>
              <a:t>Transportation is available!</a:t>
            </a:r>
          </a:p>
          <a:p>
            <a:endParaRPr lang="en-US" b="1" i="0"/>
          </a:p>
          <a:p>
            <a:r>
              <a:rPr lang="en-US" b="1" i="0"/>
              <a:t>For more information, please call Melinda at 264-0782</a:t>
            </a:r>
          </a:p>
          <a:p>
            <a:r>
              <a:rPr lang="en-US" b="1" i="0"/>
              <a:t>or Gay at 265-6776.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79400" y="228600"/>
            <a:ext cx="8839200" cy="1295400"/>
          </a:xfrm>
        </p:spPr>
        <p:txBody>
          <a:bodyPr/>
          <a:lstStyle/>
          <a:p>
            <a:pPr eaLnBrk="1" hangingPunct="1"/>
            <a:r>
              <a:rPr lang="en-US" sz="5400" b="1" u="sng" smtClean="0">
                <a:ea typeface="ＭＳ Ｐゴシック"/>
                <a:cs typeface="ＭＳ Ｐゴシック"/>
              </a:rPr>
              <a:t>www.lcmha.org</a:t>
            </a:r>
            <a:r>
              <a:rPr lang="en-US" u="sng" smtClean="0">
                <a:ea typeface="ＭＳ Ｐゴシック"/>
                <a:cs typeface="ＭＳ Ｐゴシック"/>
              </a:rPr>
              <a:t/>
            </a:r>
            <a:br>
              <a:rPr lang="en-US" u="sng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z="4400" b="1" smtClean="0">
                <a:ea typeface="ＭＳ Ｐゴシック"/>
                <a:cs typeface="ＭＳ Ｐゴシック"/>
              </a:rPr>
              <a:t>All the information contained in this presentation is available from Customer Services or our website www.lcmha.org</a:t>
            </a:r>
            <a:endParaRPr lang="en-US" sz="4400" b="1" u="sng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990600" y="1447800"/>
            <a:ext cx="8001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r">
              <a:defRPr sz="2000" i="1">
                <a:solidFill>
                  <a:schemeClr val="tx1"/>
                </a:solidFill>
                <a:latin typeface="Arial" charset="0"/>
              </a:defRPr>
            </a:lvl1pPr>
            <a:lvl2pPr marL="742950" indent="-285750" algn="r">
              <a:defRPr sz="2000" i="1">
                <a:solidFill>
                  <a:schemeClr val="tx1"/>
                </a:solidFill>
                <a:latin typeface="Arial" charset="0"/>
              </a:defRPr>
            </a:lvl2pPr>
            <a:lvl3pPr marL="1143000" indent="-228600" algn="r">
              <a:defRPr sz="2000" i="1">
                <a:solidFill>
                  <a:schemeClr val="tx1"/>
                </a:solidFill>
                <a:latin typeface="Arial" charset="0"/>
              </a:defRPr>
            </a:lvl3pPr>
            <a:lvl4pPr marL="1600200" indent="-228600" algn="r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 algn="r"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endParaRPr lang="en-US" b="1" i="0" dirty="0">
              <a:latin typeface="+mj-lt"/>
            </a:endParaRPr>
          </a:p>
          <a:p>
            <a:pPr algn="ctr" eaLnBrk="0" hangingPunct="0">
              <a:defRPr/>
            </a:pPr>
            <a:r>
              <a:rPr lang="en-US" sz="3200" b="1" i="0" dirty="0" smtClean="0">
                <a:latin typeface="+mj-lt"/>
              </a:rPr>
              <a:t> LCMHA is a member of The Community </a:t>
            </a:r>
            <a:r>
              <a:rPr lang="en-US" sz="3200" b="1" i="0" dirty="0">
                <a:latin typeface="+mj-lt"/>
              </a:rPr>
              <a:t>M</a:t>
            </a:r>
            <a:r>
              <a:rPr lang="en-US" sz="3200" b="1" i="0" dirty="0" smtClean="0">
                <a:latin typeface="+mj-lt"/>
              </a:rPr>
              <a:t>ental </a:t>
            </a:r>
            <a:r>
              <a:rPr lang="en-US" sz="3200" b="1" i="0" dirty="0">
                <a:latin typeface="+mj-lt"/>
              </a:rPr>
              <a:t>H</a:t>
            </a:r>
            <a:r>
              <a:rPr lang="en-US" sz="3200" b="1" i="0" dirty="0" smtClean="0">
                <a:latin typeface="+mj-lt"/>
              </a:rPr>
              <a:t>ealth </a:t>
            </a:r>
            <a:r>
              <a:rPr lang="en-US" sz="3200" b="1" i="0" dirty="0">
                <a:latin typeface="+mj-lt"/>
              </a:rPr>
              <a:t>P</a:t>
            </a:r>
            <a:r>
              <a:rPr lang="en-US" sz="3200" b="1" i="0" dirty="0" smtClean="0">
                <a:latin typeface="+mj-lt"/>
              </a:rPr>
              <a:t>artnership of Southeastern Michigan</a:t>
            </a:r>
          </a:p>
          <a:p>
            <a:pPr algn="ctr" eaLnBrk="0" hangingPunct="0">
              <a:defRPr/>
            </a:pPr>
            <a:endParaRPr lang="en-US" sz="1000" b="1" i="0" dirty="0">
              <a:latin typeface="Tahoma" pitchFamily="34" charset="0"/>
            </a:endParaRPr>
          </a:p>
          <a:p>
            <a:pPr algn="ctr" eaLnBrk="0" hangingPunct="0">
              <a:defRPr/>
            </a:pPr>
            <a:endParaRPr lang="en-US" i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hangingPunct="0">
              <a:defRPr/>
            </a:pPr>
            <a:r>
              <a:rPr lang="en-US" sz="3200" b="1" i="0" dirty="0" smtClean="0">
                <a:latin typeface="+mn-lt"/>
              </a:rPr>
              <a:t>Along with Livingston</a:t>
            </a:r>
            <a:r>
              <a:rPr lang="en-US" sz="3200" b="1" i="0" dirty="0">
                <a:latin typeface="+mn-lt"/>
              </a:rPr>
              <a:t>, Monroe and Washtenaw </a:t>
            </a:r>
            <a:r>
              <a:rPr lang="en-US" sz="3200" b="1" i="0" dirty="0" smtClean="0">
                <a:latin typeface="+mn-lt"/>
              </a:rPr>
              <a:t>County</a:t>
            </a:r>
          </a:p>
          <a:p>
            <a:pPr algn="ctr" eaLnBrk="0" hangingPunct="0">
              <a:defRPr/>
            </a:pPr>
            <a:endParaRPr lang="en-US" sz="3200" b="1" i="0" dirty="0" smtClean="0">
              <a:latin typeface="+mn-lt"/>
            </a:endParaRPr>
          </a:p>
          <a:p>
            <a:pPr algn="ctr" eaLnBrk="0" hangingPunct="0">
              <a:defRPr/>
            </a:pPr>
            <a:r>
              <a:rPr lang="en-US" sz="2400" b="1" i="0" dirty="0" smtClean="0">
                <a:latin typeface="+mn-lt"/>
              </a:rPr>
              <a:t>This </a:t>
            </a:r>
            <a:r>
              <a:rPr lang="en-US" sz="2400" b="1" i="0" dirty="0">
                <a:latin typeface="+mn-lt"/>
              </a:rPr>
              <a:t>partnership strives to be the model of excellence in a regional system of integrated care, joining with consumers, families and the community to help consumers reach their </a:t>
            </a:r>
            <a:r>
              <a:rPr lang="en-US" sz="2400" b="1" i="0" dirty="0" smtClean="0">
                <a:latin typeface="+mn-lt"/>
              </a:rPr>
              <a:t>dreams</a:t>
            </a:r>
            <a:endParaRPr lang="en-US" sz="2400" b="1" i="0" dirty="0">
              <a:latin typeface="+mn-lt"/>
            </a:endParaRPr>
          </a:p>
          <a:p>
            <a:pPr algn="ctr" eaLnBrk="0" hangingPunct="0">
              <a:defRPr/>
            </a:pPr>
            <a:endParaRPr lang="en-US" sz="3200" b="1" i="0" dirty="0">
              <a:latin typeface="Tahoma" pitchFamily="34" charset="0"/>
            </a:endParaRPr>
          </a:p>
        </p:txBody>
      </p:sp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33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ea typeface="ＭＳ Ｐゴシック"/>
                <a:cs typeface="ＭＳ Ｐゴシック"/>
              </a:rPr>
              <a:t>ACCREDITATION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1069975" y="2251075"/>
            <a:ext cx="8001000" cy="4343400"/>
          </a:xfrm>
        </p:spPr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/>
              <a:t>LCMHA is accredited by The Joint Commission of Healthcare Organizations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  <a:p>
            <a:pPr eaLnBrk="1" hangingPunct="1">
              <a:buFontTx/>
              <a:buNone/>
              <a:defRPr/>
            </a:pPr>
            <a:r>
              <a:rPr lang="en-US" sz="2800" b="1" dirty="0" smtClean="0"/>
              <a:t>If someone </a:t>
            </a:r>
            <a:r>
              <a:rPr lang="en-US" sz="2800" b="1" dirty="0"/>
              <a:t>you know has an issue </a:t>
            </a:r>
            <a:r>
              <a:rPr lang="en-US" sz="2800" b="1" dirty="0" smtClean="0"/>
              <a:t>with their </a:t>
            </a:r>
            <a:r>
              <a:rPr lang="en-US" sz="2800" b="1" dirty="0"/>
              <a:t>services or feels unsafe:</a:t>
            </a:r>
          </a:p>
          <a:p>
            <a:pPr eaLnBrk="1" hangingPunct="1">
              <a:buFontTx/>
              <a:buNone/>
              <a:defRPr/>
            </a:pPr>
            <a:endParaRPr lang="en-US" sz="2800" b="1" dirty="0"/>
          </a:p>
          <a:p>
            <a:pPr algn="ctr" eaLnBrk="1" hangingPunct="1">
              <a:buFontTx/>
              <a:buNone/>
              <a:defRPr/>
            </a:pPr>
            <a:r>
              <a:rPr lang="en-US" sz="2800" b="1" dirty="0"/>
              <a:t>Contact Customer Services </a:t>
            </a:r>
            <a:endParaRPr lang="en-US" sz="2800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/>
              <a:t>263.8905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295400"/>
            <a:ext cx="9556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ea typeface="ＭＳ Ｐゴシック"/>
                <a:cs typeface="ＭＳ Ｐゴシック"/>
              </a:rPr>
              <a:t>YOUR RIGHTS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001000" cy="5181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All consumers of Lenawee Community Mental Health will be treated fairly and with dignity and respect.</a:t>
            </a:r>
          </a:p>
          <a:p>
            <a:pPr marL="0" indent="0" algn="ctr" eaLnBrk="1" hangingPunct="1">
              <a:buFontTx/>
              <a:buNone/>
            </a:pPr>
            <a:endParaRPr lang="en-US" b="1" smtClean="0">
              <a:ea typeface="ＭＳ Ｐゴシック"/>
              <a:cs typeface="ＭＳ Ｐゴシック"/>
            </a:endParaRPr>
          </a:p>
          <a:p>
            <a:pPr marL="0" indent="0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If this is not happening, contact </a:t>
            </a:r>
          </a:p>
          <a:p>
            <a:pPr lvl="1" eaLnBrk="1" hangingPunct="1"/>
            <a:r>
              <a:rPr lang="en-US" b="1" smtClean="0">
                <a:ea typeface="ＭＳ Ｐゴシック"/>
              </a:rPr>
              <a:t>The Recipient Rights Officer –Fran Foley</a:t>
            </a:r>
          </a:p>
          <a:p>
            <a:pPr lvl="1" eaLnBrk="1" hangingPunct="1"/>
            <a:r>
              <a:rPr lang="en-US" b="1" smtClean="0">
                <a:ea typeface="ＭＳ Ｐゴシック"/>
              </a:rPr>
              <a:t>ask for a Recipient Rights Complaint Form</a:t>
            </a:r>
          </a:p>
          <a:p>
            <a:pPr lvl="1" eaLnBrk="1" hangingPunct="1"/>
            <a:r>
              <a:rPr lang="en-US" b="1" smtClean="0">
                <a:ea typeface="ＭＳ Ｐゴシック"/>
              </a:rPr>
              <a:t>ask for Customer Services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5" y="152400"/>
            <a:ext cx="8991600" cy="838200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/>
                <a:cs typeface="ＭＳ Ｐゴシック"/>
              </a:rPr>
              <a:t>WHAT IS CUSTOMER SERVICES?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000" b="1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/>
              <a:t>A link between you, the CMH System and the community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en-US" sz="1050" b="1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/>
              <a:t>Seeks </a:t>
            </a:r>
            <a:r>
              <a:rPr lang="en-US" sz="2800" b="1" dirty="0" smtClean="0"/>
              <a:t>to </a:t>
            </a:r>
            <a:r>
              <a:rPr lang="en-US" sz="2800" b="1" dirty="0"/>
              <a:t>reduce stigma about disabilities by educating the public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en-US" sz="1100" b="1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/>
              <a:t>Wants you to be satisfied with the services you receive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en-US" sz="1400" b="1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/>
              <a:t>Answers any questions you may have about mental health issues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nimBg="1"/>
      <p:bldP spid="2334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295400"/>
          </a:xfrm>
        </p:spPr>
        <p:txBody>
          <a:bodyPr/>
          <a:lstStyle/>
          <a:p>
            <a:pPr eaLnBrk="1" hangingPunct="1"/>
            <a:r>
              <a:rPr lang="en-US" sz="4800" b="1" smtClean="0">
                <a:ea typeface="ＭＳ Ｐゴシック"/>
                <a:cs typeface="ＭＳ Ｐゴシック"/>
              </a:rPr>
              <a:t>CONTACT US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524000"/>
            <a:ext cx="7924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600" b="1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Lenawee Community Mental Health Authority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1040 S. Winter Street, Suite 1022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Adrian, MI  49221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ea typeface="ＭＳ Ｐゴシック"/>
              <a:cs typeface="ＭＳ Ｐゴシック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Phone: (517) 263-8905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Toll Free: (800) 664-5005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Hours:  Mon. thru Fri. 8:30 a.m. – 5:00 p.m.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Evening hours by appointment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utoUpdateAnimBg="0"/>
      <p:bldP spid="2355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/>
                <a:cs typeface="ＭＳ Ｐゴシック"/>
              </a:rPr>
              <a:t/>
            </a:r>
            <a:br>
              <a:rPr lang="en-US" sz="4000" smtClean="0">
                <a:ea typeface="ＭＳ Ｐゴシック"/>
                <a:cs typeface="ＭＳ Ｐゴシック"/>
              </a:rPr>
            </a:br>
            <a:r>
              <a:rPr lang="en-US" sz="4800" b="1" smtClean="0">
                <a:ea typeface="ＭＳ Ｐゴシック"/>
                <a:cs typeface="ＭＳ Ｐゴシック"/>
              </a:rPr>
              <a:t>HELP REDUCE STIGMA</a:t>
            </a:r>
            <a:endParaRPr lang="en-US" sz="2000" b="1" smtClean="0">
              <a:ea typeface="ＭＳ Ｐゴシック"/>
              <a:cs typeface="ＭＳ Ｐゴシック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953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800" smtClean="0">
              <a:ea typeface="ＭＳ Ｐゴシック"/>
              <a:cs typeface="ＭＳ Ｐゴシック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Become a member of the: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MENTAL HEALTH AWARENESS COMMITTEE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2800" b="1" smtClean="0">
                <a:ea typeface="ＭＳ Ｐゴシック"/>
                <a:cs typeface="ＭＳ Ｐゴシック"/>
              </a:rPr>
              <a:t>Help organize conferences/workshops</a:t>
            </a:r>
          </a:p>
          <a:p>
            <a:pPr eaLnBrk="1" hangingPunct="1"/>
            <a:r>
              <a:rPr lang="en-US" sz="2800" b="1" smtClean="0">
                <a:ea typeface="ＭＳ Ｐゴシック"/>
                <a:cs typeface="ＭＳ Ｐゴシック"/>
              </a:rPr>
              <a:t>Arrange programs for the community</a:t>
            </a:r>
          </a:p>
          <a:p>
            <a:pPr eaLnBrk="1" hangingPunct="1"/>
            <a:r>
              <a:rPr lang="en-US" sz="2800" b="1" smtClean="0">
                <a:ea typeface="ＭＳ Ｐゴシック"/>
                <a:cs typeface="ＭＳ Ｐゴシック"/>
              </a:rPr>
              <a:t>Learn how to be a leader, to express your thoughts</a:t>
            </a:r>
          </a:p>
          <a:p>
            <a:pPr eaLnBrk="1" hangingPunct="1">
              <a:buFontTx/>
              <a:buNone/>
            </a:pPr>
            <a:endParaRPr lang="en-US" sz="2800" b="1" smtClean="0">
              <a:ea typeface="ＭＳ Ｐゴシック"/>
              <a:cs typeface="ＭＳ Ｐゴシック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Call Customer Services at 263-8905</a:t>
            </a: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INTERCONNECTIONS </a:t>
            </a:r>
            <a:br>
              <a:rPr lang="en-US" b="1" smtClean="0">
                <a:solidFill>
                  <a:schemeClr val="bg1"/>
                </a:solidFill>
                <a:ea typeface="ＭＳ Ｐゴシック"/>
                <a:cs typeface="ＭＳ Ｐゴシック"/>
              </a:rPr>
            </a:br>
            <a:r>
              <a:rPr lang="en-US" sz="3200" b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DROP IN CENTER</a:t>
            </a:r>
          </a:p>
        </p:txBody>
      </p:sp>
      <p:pic>
        <p:nvPicPr>
          <p:cNvPr id="25602" name="Picture 4" descr="Inter-co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272">
            <a:off x="314325" y="3949700"/>
            <a:ext cx="35512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525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b="1" smtClean="0">
                <a:ea typeface="ＭＳ Ｐゴシック"/>
                <a:cs typeface="ＭＳ Ｐゴシック"/>
              </a:rPr>
              <a:t>A place where persons with mental illness can come together to connect with each other in a social setting</a:t>
            </a:r>
          </a:p>
          <a:p>
            <a:pPr marL="0" indent="0" algn="ctr" eaLnBrk="1" hangingPunct="1">
              <a:buFontTx/>
              <a:buNone/>
            </a:pPr>
            <a:endParaRPr lang="en-US" sz="1600" smtClean="0">
              <a:ea typeface="ＭＳ Ｐゴシック"/>
              <a:cs typeface="ＭＳ Ｐゴシック"/>
            </a:endParaRPr>
          </a:p>
          <a:p>
            <a:pPr marL="0" indent="0" eaLnBrk="1" hangingPunct="1">
              <a:buFontTx/>
              <a:buNone/>
            </a:pPr>
            <a:r>
              <a:rPr lang="en-US" sz="1800" b="1" smtClean="0">
                <a:ea typeface="ＭＳ Ｐゴシック"/>
                <a:cs typeface="ＭＳ Ｐゴシック"/>
              </a:rPr>
              <a:t>110 W. Maumee Street</a:t>
            </a:r>
          </a:p>
          <a:p>
            <a:pPr marL="0" indent="0" eaLnBrk="1" hangingPunct="1">
              <a:buFontTx/>
              <a:buNone/>
            </a:pPr>
            <a:r>
              <a:rPr lang="en-US" sz="1800" b="1" smtClean="0">
                <a:ea typeface="ＭＳ Ｐゴシック"/>
                <a:cs typeface="ＭＳ Ｐゴシック"/>
              </a:rPr>
              <a:t>Adrian, MI 49221</a:t>
            </a:r>
          </a:p>
          <a:p>
            <a:pPr marL="0" indent="0" eaLnBrk="1" hangingPunct="1">
              <a:buFontTx/>
              <a:buNone/>
            </a:pPr>
            <a:r>
              <a:rPr lang="en-US" sz="1800" b="1" smtClean="0">
                <a:ea typeface="ＭＳ Ｐゴシック"/>
                <a:cs typeface="ＭＳ Ｐゴシック"/>
              </a:rPr>
              <a:t>517.265.9588</a:t>
            </a:r>
          </a:p>
          <a:p>
            <a:pPr marL="0" indent="0" eaLnBrk="1" hangingPunct="1">
              <a:buFontTx/>
              <a:buNone/>
            </a:pPr>
            <a:r>
              <a:rPr lang="en-US" sz="1800" b="1" smtClean="0">
                <a:ea typeface="ＭＳ Ｐゴシック"/>
                <a:cs typeface="ＭＳ Ｐゴシック"/>
              </a:rPr>
              <a:t>				</a:t>
            </a:r>
            <a:r>
              <a:rPr lang="en-US" sz="2800" b="1" smtClean="0">
                <a:ea typeface="ＭＳ Ｐゴシック"/>
                <a:cs typeface="ＭＳ Ｐゴシック"/>
              </a:rPr>
              <a:t>HOURS</a:t>
            </a:r>
          </a:p>
          <a:p>
            <a:pPr marL="0" indent="0" eaLnBrk="1" hangingPunct="1">
              <a:buFontTx/>
              <a:buNone/>
            </a:pPr>
            <a:r>
              <a:rPr lang="en-US" sz="2400" b="1" smtClean="0">
                <a:ea typeface="ＭＳ Ｐゴシック"/>
                <a:cs typeface="ＭＳ Ｐゴシック"/>
              </a:rPr>
              <a:t>				</a:t>
            </a:r>
            <a:r>
              <a:rPr lang="en-US" sz="2400" smtClean="0">
                <a:ea typeface="ＭＳ Ｐゴシック"/>
                <a:cs typeface="ＭＳ Ｐゴシック"/>
              </a:rPr>
              <a:t>Closed Sundays</a:t>
            </a:r>
          </a:p>
          <a:p>
            <a:pPr marL="0" indent="0" eaLnBrk="1" hangingPunct="1">
              <a:buFontTx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				Mon, Tues, Wed 12 – 5pm</a:t>
            </a:r>
          </a:p>
          <a:p>
            <a:pPr marL="0" indent="0" eaLnBrk="1" hangingPunct="1">
              <a:buFontTx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				Thurs – Sat 12pm – 8pm</a:t>
            </a:r>
          </a:p>
          <a:p>
            <a:pPr marL="0" indent="0" eaLnBrk="1" hangingPunct="1">
              <a:buFontTx/>
              <a:buNone/>
            </a:pPr>
            <a:endParaRPr lang="en-US" sz="2400" smtClean="0">
              <a:ea typeface="ＭＳ Ｐゴシック"/>
              <a:cs typeface="ＭＳ Ｐゴシック"/>
            </a:endParaRPr>
          </a:p>
          <a:p>
            <a:pPr marL="0" indent="0" eaLnBrk="1" hangingPunct="1">
              <a:buFontTx/>
              <a:buNone/>
            </a:pPr>
            <a:r>
              <a:rPr lang="en-US" sz="2400" smtClean="0">
                <a:ea typeface="ＭＳ Ｐゴシック"/>
                <a:cs typeface="ＭＳ Ｐゴシック"/>
              </a:rPr>
              <a:t>                           </a:t>
            </a:r>
            <a:r>
              <a:rPr lang="en-US" sz="2400" smtClean="0">
                <a:ea typeface="ＭＳ Ｐゴシック"/>
                <a:cs typeface="ＭＳ Ｐゴシック"/>
                <a:hlinkClick r:id="rId3"/>
              </a:rPr>
              <a:t>www.lcmha.org</a:t>
            </a:r>
            <a:r>
              <a:rPr lang="en-US" sz="2400" smtClean="0">
                <a:ea typeface="ＭＳ Ｐゴシック"/>
                <a:cs typeface="ＭＳ Ｐゴシック"/>
              </a:rPr>
              <a:t> – go to InterConnections</a:t>
            </a:r>
          </a:p>
          <a:p>
            <a:pPr marL="0" indent="0" algn="r" eaLnBrk="1" hangingPunct="1"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216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733820</TotalTime>
  <Words>886</Words>
  <Application>Microsoft Office PowerPoint</Application>
  <PresentationFormat>On-screen Show (4:3)</PresentationFormat>
  <Paragraphs>225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ＭＳ Ｐゴシック</vt:lpstr>
      <vt:lpstr>Calibri</vt:lpstr>
      <vt:lpstr>Arial Black</vt:lpstr>
      <vt:lpstr>Tahoma</vt:lpstr>
      <vt:lpstr>TS010286216</vt:lpstr>
      <vt:lpstr>TS010286216</vt:lpstr>
      <vt:lpstr>TS010286216</vt:lpstr>
      <vt:lpstr>TS010286216</vt:lpstr>
      <vt:lpstr>TS010286216</vt:lpstr>
      <vt:lpstr>TS010286216</vt:lpstr>
      <vt:lpstr>TS010286216</vt:lpstr>
      <vt:lpstr>TS010286216</vt:lpstr>
      <vt:lpstr>TS010286216</vt:lpstr>
      <vt:lpstr>TS010286216</vt:lpstr>
      <vt:lpstr>TS010286216</vt:lpstr>
      <vt:lpstr>TS010286216</vt:lpstr>
      <vt:lpstr>TS010286216</vt:lpstr>
      <vt:lpstr>Slide 1</vt:lpstr>
      <vt:lpstr>MISSION STATEMENT </vt:lpstr>
      <vt:lpstr>Slide 3</vt:lpstr>
      <vt:lpstr>ACCREDITATION</vt:lpstr>
      <vt:lpstr>YOUR RIGHTS</vt:lpstr>
      <vt:lpstr>WHAT IS CUSTOMER SERVICES?</vt:lpstr>
      <vt:lpstr>CONTACT US</vt:lpstr>
      <vt:lpstr> HELP REDUCE STIGMA</vt:lpstr>
      <vt:lpstr>INTERCONNECTIONS  DROP IN CENTER</vt:lpstr>
      <vt:lpstr> PEER SUPPORT SPECIALISTS </vt:lpstr>
      <vt:lpstr>LENAWEE PEER SPECIALISTS</vt:lpstr>
      <vt:lpstr>COMMUNITY RESOURCES</vt:lpstr>
      <vt:lpstr>NO PRIMARY CARE DOCTOR?</vt:lpstr>
      <vt:lpstr>NO PRESCRIPTION DRUG COVERAGE?</vt:lpstr>
      <vt:lpstr>PRO-MEDICA 2011 CHARITABLE CARE </vt:lpstr>
      <vt:lpstr>SUICIDE PREVENTION</vt:lpstr>
      <vt:lpstr>HELPLINE ESPANOL</vt:lpstr>
      <vt:lpstr>HELPLINE</vt:lpstr>
      <vt:lpstr>LENAWEE RICC</vt:lpstr>
      <vt:lpstr>DEPRESSION  SUPPORT GROUP</vt:lpstr>
      <vt:lpstr>LOCAL SUPPORT GROUPS</vt:lpstr>
      <vt:lpstr>PROGRAMS FOR HOMELESS</vt:lpstr>
      <vt:lpstr>2-1-1</vt:lpstr>
      <vt:lpstr>LCMHA NEWSLETTER</vt:lpstr>
      <vt:lpstr>Slide 25</vt:lpstr>
      <vt:lpstr>www.lcmha.org </vt:lpstr>
    </vt:vector>
  </TitlesOfParts>
  <Company>Lenawee Community Mental Health Authority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Kay Ross</dc:creator>
  <cp:lastModifiedBy>Kay Ross</cp:lastModifiedBy>
  <cp:revision>225</cp:revision>
  <cp:lastPrinted>2011-11-03T18:16:11Z</cp:lastPrinted>
  <dcterms:created xsi:type="dcterms:W3CDTF">2011-11-02T22:43:06Z</dcterms:created>
  <dcterms:modified xsi:type="dcterms:W3CDTF">2012-01-09T16:27:44Z</dcterms:modified>
</cp:coreProperties>
</file>